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7" r:id="rId1"/>
  </p:sldMasterIdLst>
  <p:notesMasterIdLst>
    <p:notesMasterId r:id="rId12"/>
  </p:notesMasterIdLst>
  <p:sldIdLst>
    <p:sldId id="258" r:id="rId2"/>
    <p:sldId id="259" r:id="rId3"/>
    <p:sldId id="271" r:id="rId4"/>
    <p:sldId id="272" r:id="rId5"/>
    <p:sldId id="265" r:id="rId6"/>
    <p:sldId id="262" r:id="rId7"/>
    <p:sldId id="263" r:id="rId8"/>
    <p:sldId id="266" r:id="rId9"/>
    <p:sldId id="264" r:id="rId10"/>
    <p:sldId id="274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.VnArial Narrow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.VnArial Narrow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.VnArial Narrow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.VnArial Narrow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.VnArial Narrow" pitchFamily="34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.VnArial Narrow" pitchFamily="34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.VnArial Narrow" pitchFamily="34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.VnArial Narrow" pitchFamily="34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.VnArial Narrow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FFFFFF"/>
    <a:srgbClr val="0000FF"/>
    <a:srgbClr val="FF0000"/>
    <a:srgbClr val="FFFF00"/>
    <a:srgbClr val="FF00FF"/>
    <a:srgbClr val="006600"/>
    <a:srgbClr val="66FF33"/>
    <a:srgbClr val="00808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42" autoAdjust="0"/>
    <p:restoredTop sz="93214" autoAdjust="0"/>
  </p:normalViewPr>
  <p:slideViewPr>
    <p:cSldViewPr>
      <p:cViewPr varScale="1">
        <p:scale>
          <a:sx n="40" d="100"/>
          <a:sy n="40" d="100"/>
        </p:scale>
        <p:origin x="-1338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333C8F5F-5140-4937-AB2E-720E267E1B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lIns="45720" tIns="0" rIns="45720" bIns="0" anchor="b">
            <a:scene3d>
              <a:camera prst="orthographicFront"/>
              <a:lightRig rig="soft" dir="t">
                <a:rot lat="0" lon="0" rev="17220000"/>
              </a:lightRig>
            </a:scene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A31F1F-C1CD-4ECA-98B4-635EA2695A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7FA17D-41CB-493A-BB28-971D97161A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B627D0-836E-46BE-ACC9-DF2E287084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68BF89-09BD-4BB8-813F-866D5DC491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FA94A6-11CE-4505-BBDA-E4BECF6157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9C2659-124D-47E4-8288-D9AED8DE05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08C54F-BE50-46C6-BDB2-5B79FF12BB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A4339A-BEBB-44F4-B083-1B11106FEB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0DF71C-ACB6-4B84-AFE9-9F80FEDA1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A28D0D-8C60-4FC5-ADDE-91708DA0C5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rIns="45720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063E30-F728-4DC2-8873-20049C566E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70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fld id="{955F7AA1-1AAB-4EE0-A532-EF14E2B0C7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82" r:id="rId1"/>
    <p:sldLayoutId id="2147483783" r:id="rId2"/>
    <p:sldLayoutId id="2147483792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100" b="1" kern="120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/>
        </a:defRPr>
      </a:lvl5pPr>
      <a:lvl6pPr marL="4572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/>
        </a:defRPr>
      </a:lvl6pPr>
      <a:lvl7pPr marL="9144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/>
        </a:defRPr>
      </a:lvl7pPr>
      <a:lvl8pPr marL="13716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/>
        </a:defRPr>
      </a:lvl8pPr>
      <a:lvl9pPr marL="18288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/>
        </a:defRPr>
      </a:lvl9pPr>
    </p:titleStyle>
    <p:bodyStyle>
      <a:lvl1pPr marL="547688" indent="-411163" algn="l" rtl="0" eaLnBrk="0" fontAlgn="base" hangingPunct="0">
        <a:spcBef>
          <a:spcPct val="20000"/>
        </a:spcBef>
        <a:spcAft>
          <a:spcPct val="0"/>
        </a:spcAft>
        <a:buClr>
          <a:srgbClr val="F9F9F9"/>
        </a:buClr>
        <a:buSzPct val="65000"/>
        <a:buFont typeface="Wingdings 2" pitchFamily="18" charset="2"/>
        <a:buChar char="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363" indent="-282575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 2" pitchFamily="18" charset="2"/>
        <a:buChar char="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475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5000"/>
        <a:buFont typeface="Wingdings" pitchFamily="2" charset="2"/>
        <a:buChar char="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2550" indent="-1825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Font typeface="Wingdings 3" pitchFamily="18" charset="2"/>
        <a:buChar char="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4638" indent="-1825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 2" pitchFamily="18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3733800" y="3810000"/>
            <a:ext cx="1905000" cy="400050"/>
          </a:xfrm>
          <a:prstGeom prst="rect">
            <a:avLst/>
          </a:prstGeom>
          <a:solidFill>
            <a:schemeClr val="bg1"/>
          </a:solidFill>
          <a:ln w="9525">
            <a:solidFill>
              <a:srgbClr val="FF00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>
                <a:solidFill>
                  <a:srgbClr val="FF00FF"/>
                </a:solidFill>
                <a:latin typeface="Arial" pitchFamily="34" charset="0"/>
              </a:rPr>
              <a:t>1)</a:t>
            </a:r>
            <a:r>
              <a:rPr lang="en-US" b="1">
                <a:solidFill>
                  <a:srgbClr val="0000FF"/>
                </a:solidFill>
                <a:latin typeface="Arial" pitchFamily="34" charset="0"/>
              </a:rPr>
              <a:t> Tính: 5 : 2,5</a:t>
            </a:r>
            <a:endParaRPr lang="en-US" b="1">
              <a:solidFill>
                <a:srgbClr val="0000FF"/>
              </a:solidFill>
              <a:latin typeface="Arial" pitchFamily="34" charset="0"/>
              <a:sym typeface="Symbol" pitchFamily="18" charset="2"/>
            </a:endParaRPr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2209800" y="5105400"/>
            <a:ext cx="4800600" cy="708025"/>
          </a:xfrm>
          <a:prstGeom prst="rect">
            <a:avLst/>
          </a:prstGeom>
          <a:solidFill>
            <a:schemeClr val="bg1"/>
          </a:solidFill>
          <a:ln w="9525">
            <a:solidFill>
              <a:srgbClr val="FF00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b="1">
                <a:solidFill>
                  <a:srgbClr val="FF00FF"/>
                </a:solidFill>
                <a:latin typeface="Arial" pitchFamily="34" charset="0"/>
              </a:rPr>
              <a:t>3) </a:t>
            </a:r>
            <a:r>
              <a:rPr lang="en-US" b="1">
                <a:solidFill>
                  <a:srgbClr val="0000FF"/>
                </a:solidFill>
                <a:latin typeface="Arial" pitchFamily="34" charset="0"/>
              </a:rPr>
              <a:t>Muốn chia một số tự nhiên cho một số thập phân ta làm nh</a:t>
            </a:r>
            <a:r>
              <a:rPr lang="vi-VN" b="1">
                <a:solidFill>
                  <a:srgbClr val="0000FF"/>
                </a:solidFill>
                <a:latin typeface="Arial" pitchFamily="34" charset="0"/>
              </a:rPr>
              <a:t>ư</a:t>
            </a:r>
            <a:r>
              <a:rPr lang="en-US" b="1">
                <a:solidFill>
                  <a:srgbClr val="0000FF"/>
                </a:solidFill>
                <a:latin typeface="Arial" pitchFamily="34" charset="0"/>
              </a:rPr>
              <a:t> thế nào?</a:t>
            </a:r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3319463" y="4419600"/>
            <a:ext cx="2667000" cy="400050"/>
          </a:xfrm>
          <a:prstGeom prst="rect">
            <a:avLst/>
          </a:prstGeom>
          <a:solidFill>
            <a:schemeClr val="bg1"/>
          </a:solidFill>
          <a:ln w="9525">
            <a:solidFill>
              <a:srgbClr val="FF00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spcAft>
                <a:spcPct val="50000"/>
              </a:spcAft>
            </a:pPr>
            <a:r>
              <a:rPr lang="en-US" b="1">
                <a:solidFill>
                  <a:srgbClr val="FF00FF"/>
                </a:solidFill>
                <a:latin typeface="Arial" pitchFamily="34" charset="0"/>
              </a:rPr>
              <a:t>2)</a:t>
            </a:r>
            <a:r>
              <a:rPr lang="en-US" b="1">
                <a:solidFill>
                  <a:srgbClr val="0000FF"/>
                </a:solidFill>
                <a:latin typeface="Arial" pitchFamily="34" charset="0"/>
              </a:rPr>
              <a:t> (5 x 10) : (2,5 x 10)</a:t>
            </a:r>
          </a:p>
        </p:txBody>
      </p:sp>
      <p:sp>
        <p:nvSpPr>
          <p:cNvPr id="5127" name="AutoShape 7"/>
          <p:cNvSpPr>
            <a:spLocks noChangeArrowheads="1"/>
          </p:cNvSpPr>
          <p:nvPr/>
        </p:nvSpPr>
        <p:spPr bwMode="auto">
          <a:xfrm>
            <a:off x="838200" y="2590800"/>
            <a:ext cx="24384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F00FF"/>
              </a:gs>
            </a:gsLst>
            <a:lin ang="5400000" scaled="1"/>
          </a:gra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3600">
                <a:solidFill>
                  <a:srgbClr val="0000FF"/>
                </a:solidFill>
                <a:latin typeface="Arial" pitchFamily="34" charset="0"/>
              </a:rPr>
              <a:t>1</a:t>
            </a:r>
          </a:p>
        </p:txBody>
      </p:sp>
      <p:sp>
        <p:nvSpPr>
          <p:cNvPr id="5128" name="AutoShape 8"/>
          <p:cNvSpPr>
            <a:spLocks noChangeArrowheads="1"/>
          </p:cNvSpPr>
          <p:nvPr/>
        </p:nvSpPr>
        <p:spPr bwMode="auto">
          <a:xfrm>
            <a:off x="6248400" y="2590800"/>
            <a:ext cx="24384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rgbClr val="FFFFFF"/>
              </a:gs>
              <a:gs pos="100000">
                <a:srgbClr val="FF00FF"/>
              </a:gs>
            </a:gsLst>
            <a:lin ang="5400000" scaled="1"/>
          </a:gra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3600">
                <a:solidFill>
                  <a:srgbClr val="0000FF"/>
                </a:solidFill>
                <a:latin typeface="Arial" pitchFamily="34" charset="0"/>
              </a:rPr>
              <a:t>3</a:t>
            </a:r>
          </a:p>
        </p:txBody>
      </p:sp>
      <p:sp>
        <p:nvSpPr>
          <p:cNvPr id="5129" name="AutoShape 9"/>
          <p:cNvSpPr>
            <a:spLocks noChangeArrowheads="1"/>
          </p:cNvSpPr>
          <p:nvPr/>
        </p:nvSpPr>
        <p:spPr bwMode="auto">
          <a:xfrm>
            <a:off x="3581400" y="2590800"/>
            <a:ext cx="24384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rgbClr val="FF00FF"/>
              </a:gs>
              <a:gs pos="100000">
                <a:srgbClr val="FFFFFF"/>
              </a:gs>
            </a:gsLst>
            <a:lin ang="5400000" scaled="1"/>
          </a:gra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3600">
                <a:solidFill>
                  <a:srgbClr val="0000FF"/>
                </a:solidFill>
                <a:latin typeface="Arial" pitchFamily="34" charset="0"/>
              </a:rPr>
              <a:t>2</a:t>
            </a:r>
          </a:p>
        </p:txBody>
      </p:sp>
      <p:sp>
        <p:nvSpPr>
          <p:cNvPr id="5132" name="AutoShape 12"/>
          <p:cNvSpPr>
            <a:spLocks noChangeArrowheads="1"/>
          </p:cNvSpPr>
          <p:nvPr/>
        </p:nvSpPr>
        <p:spPr bwMode="auto">
          <a:xfrm>
            <a:off x="1295400" y="1066800"/>
            <a:ext cx="6781800" cy="1066800"/>
          </a:xfrm>
          <a:prstGeom prst="ribbon">
            <a:avLst>
              <a:gd name="adj1" fmla="val 12500"/>
              <a:gd name="adj2" fmla="val 50000"/>
            </a:avLst>
          </a:prstGeom>
          <a:gradFill rotWithShape="1">
            <a:gsLst>
              <a:gs pos="0">
                <a:srgbClr val="FF00FF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50000"/>
              </a:lnSpc>
            </a:pPr>
            <a:r>
              <a:rPr lang="en-US" sz="1800">
                <a:solidFill>
                  <a:srgbClr val="0000FF"/>
                </a:solidFill>
                <a:latin typeface="Arial" pitchFamily="34" charset="0"/>
              </a:rPr>
              <a:t>KIỂM TRA BÀI CŨ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1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770" decel="100000"/>
                                        <p:tgtEl>
                                          <p:spTgt spid="512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0" dur="770" decel="100000"/>
                                        <p:tgtEl>
                                          <p:spTgt spid="512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2" dur="770" fill="hold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4" dur="770" fill="hold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6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770" decel="1000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9" dur="770" decel="100000"/>
                                        <p:tgtEl>
                                          <p:spTgt spid="512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1" dur="77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3" dur="77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770" decel="100000"/>
                                        <p:tgtEl>
                                          <p:spTgt spid="512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8" dur="770" decel="100000"/>
                                        <p:tgtEl>
                                          <p:spTgt spid="512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0" dur="77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2" dur="77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51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 nodeType="clickPar">
                      <p:stCondLst>
                        <p:cond delay="0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27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51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 nodeType="clickPar">
                      <p:stCondLst>
                        <p:cond delay="0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1" dur="5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4" dur="5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24"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51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 nodeType="clickPar">
                      <p:stCondLst>
                        <p:cond delay="0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800" decel="1000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800" decel="1000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800" decel="1000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800" decel="1000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28"/>
                  </p:tgtEl>
                </p:cond>
              </p:nextCondLst>
            </p:seq>
            <p:seq concurrent="1" nextAc="seek">
              <p:cTn id="77" restart="whenNotActive" fill="hold" evtFilter="cancelBubble" nodeType="interactiveSeq">
                <p:stCondLst>
                  <p:cond evt="onClick" delay="0">
                    <p:tgtEl>
                      <p:spTgt spid="51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8" fill="hold" nodeType="clickPar">
                      <p:stCondLst>
                        <p:cond delay="0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21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81" dur="2000"/>
                                        <p:tgtEl>
                                          <p:spTgt spid="51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21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84" dur="20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25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51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 nodeType="clickPar">
                      <p:stCondLst>
                        <p:cond delay="0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29"/>
                  </p:tgtEl>
                </p:cond>
              </p:nextCondLst>
            </p:seq>
            <p:seq concurrent="1" nextAc="seek">
              <p:cTn id="95" restart="whenNotActive" fill="hold" evtFilter="cancelBubble" nodeType="interactiveSeq">
                <p:stCondLst>
                  <p:cond evt="onClick" delay="0">
                    <p:tgtEl>
                      <p:spTgt spid="51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6" fill="hold" nodeType="clickPar">
                      <p:stCondLst>
                        <p:cond delay="0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2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99" dur="2000"/>
                                        <p:tgtEl>
                                          <p:spTgt spid="51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20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wedge">
                                      <p:cBhvr>
                                        <p:cTn id="102" dur="20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26"/>
                  </p:tgtEl>
                </p:cond>
              </p:nextCondLst>
            </p:seq>
          </p:childTnLst>
        </p:cTn>
      </p:par>
    </p:tnLst>
    <p:bldLst>
      <p:bldP spid="5124" grpId="0" animBg="1"/>
      <p:bldP spid="5124" grpId="1" animBg="1"/>
      <p:bldP spid="5125" grpId="0" animBg="1"/>
      <p:bldP spid="5125" grpId="1" animBg="1"/>
      <p:bldP spid="5126" grpId="0" animBg="1"/>
      <p:bldP spid="5126" grpId="1" animBg="1"/>
      <p:bldP spid="5127" grpId="0" animBg="1"/>
      <p:bldP spid="5127" grpId="1" animBg="1"/>
      <p:bldP spid="5128" grpId="0" animBg="1"/>
      <p:bldP spid="5128" grpId="1" animBg="1"/>
      <p:bldP spid="5129" grpId="0" animBg="1"/>
      <p:bldP spid="5129" grpId="1" animBg="1"/>
      <p:bldP spid="5132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/>
          <p:cNvSpPr txBox="1">
            <a:spLocks noChangeArrowheads="1"/>
          </p:cNvSpPr>
          <p:nvPr/>
        </p:nvSpPr>
        <p:spPr bwMode="auto">
          <a:xfrm>
            <a:off x="838200" y="1295400"/>
            <a:ext cx="8077200" cy="1327150"/>
          </a:xfrm>
          <a:prstGeom prst="rect">
            <a:avLst/>
          </a:prstGeom>
          <a:noFill/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sz="1600" b="1" u="sng">
                <a:solidFill>
                  <a:srgbClr val="FFFF00"/>
                </a:solidFill>
                <a:latin typeface="Arial" pitchFamily="34" charset="0"/>
              </a:rPr>
              <a:t>Ghi nhớ:</a:t>
            </a:r>
            <a:r>
              <a:rPr lang="en-US" sz="1600" b="1">
                <a:solidFill>
                  <a:schemeClr val="bg1"/>
                </a:solidFill>
                <a:latin typeface="Arial" pitchFamily="34" charset="0"/>
              </a:rPr>
              <a:t> Muốn chia một số thập phân cho một số thập phân ta làm nh</a:t>
            </a:r>
            <a:r>
              <a:rPr lang="vi-VN" sz="1600" b="1">
                <a:solidFill>
                  <a:schemeClr val="bg1"/>
                </a:solidFill>
                <a:latin typeface="Arial" pitchFamily="34" charset="0"/>
              </a:rPr>
              <a:t>ư</a:t>
            </a:r>
            <a:r>
              <a:rPr lang="en-US" sz="1600" b="1">
                <a:solidFill>
                  <a:schemeClr val="bg1"/>
                </a:solidFill>
                <a:latin typeface="Arial" pitchFamily="34" charset="0"/>
              </a:rPr>
              <a:t> sau: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sz="1600" b="1">
                <a:solidFill>
                  <a:schemeClr val="bg1"/>
                </a:solidFill>
                <a:latin typeface="Arial" pitchFamily="34" charset="0"/>
              </a:rPr>
              <a:t>- Đếm xem có bao nhiêu chữ số ở phần thập phân của số chia thì chuyển dấu phẩy ở số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sz="1600" b="1">
                <a:solidFill>
                  <a:schemeClr val="bg1"/>
                </a:solidFill>
                <a:latin typeface="Arial" pitchFamily="34" charset="0"/>
              </a:rPr>
              <a:t> bị chia sang bên phải bấy nhiêu chữ số.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sz="1600" b="1">
                <a:solidFill>
                  <a:schemeClr val="bg1"/>
                </a:solidFill>
                <a:latin typeface="Arial" pitchFamily="34" charset="0"/>
              </a:rPr>
              <a:t>- Bỏ dấu phẩy ở số chia rồi thực hiện phép chia nh</a:t>
            </a:r>
            <a:r>
              <a:rPr lang="vi-VN" sz="1600" b="1">
                <a:solidFill>
                  <a:schemeClr val="bg1"/>
                </a:solidFill>
                <a:latin typeface="Arial" pitchFamily="34" charset="0"/>
              </a:rPr>
              <a:t>ư</a:t>
            </a:r>
            <a:r>
              <a:rPr lang="en-US" sz="1600" b="1">
                <a:solidFill>
                  <a:schemeClr val="bg1"/>
                </a:solidFill>
                <a:latin typeface="Arial" pitchFamily="34" charset="0"/>
              </a:rPr>
              <a:t> chia cho số tự nhiên</a:t>
            </a:r>
          </a:p>
        </p:txBody>
      </p:sp>
      <p:sp>
        <p:nvSpPr>
          <p:cNvPr id="12291" name="Text Box 4"/>
          <p:cNvSpPr txBox="1">
            <a:spLocks noChangeArrowheads="1"/>
          </p:cNvSpPr>
          <p:nvPr/>
        </p:nvSpPr>
        <p:spPr bwMode="auto">
          <a:xfrm>
            <a:off x="838200" y="2605088"/>
            <a:ext cx="23622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66FF33"/>
                </a:solidFill>
                <a:latin typeface="Arial" pitchFamily="34" charset="0"/>
              </a:rPr>
              <a:t>Đặt tính rồi tính:</a:t>
            </a:r>
          </a:p>
        </p:txBody>
      </p:sp>
      <p:sp>
        <p:nvSpPr>
          <p:cNvPr id="12292" name="Oval 5"/>
          <p:cNvSpPr>
            <a:spLocks noChangeArrowheads="1"/>
          </p:cNvSpPr>
          <p:nvPr/>
        </p:nvSpPr>
        <p:spPr bwMode="auto">
          <a:xfrm>
            <a:off x="533400" y="2590800"/>
            <a:ext cx="304800" cy="304800"/>
          </a:xfrm>
          <a:prstGeom prst="ellipse">
            <a:avLst/>
          </a:prstGeom>
          <a:solidFill>
            <a:srgbClr val="0000FF"/>
          </a:solidFill>
          <a:ln w="9525">
            <a:solidFill>
              <a:srgbClr val="FFFFFF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>
                <a:solidFill>
                  <a:schemeClr val="bg1"/>
                </a:solidFill>
                <a:latin typeface="Arial" pitchFamily="34" charset="0"/>
              </a:rPr>
              <a:t>1</a:t>
            </a:r>
          </a:p>
        </p:txBody>
      </p:sp>
      <p:sp>
        <p:nvSpPr>
          <p:cNvPr id="12293" name="Text Box 6"/>
          <p:cNvSpPr txBox="1">
            <a:spLocks noChangeArrowheads="1"/>
          </p:cNvSpPr>
          <p:nvPr/>
        </p:nvSpPr>
        <p:spPr bwMode="auto">
          <a:xfrm>
            <a:off x="657225" y="4205288"/>
            <a:ext cx="13716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FFFFFF"/>
                </a:solidFill>
                <a:latin typeface="Arial" pitchFamily="34" charset="0"/>
              </a:rPr>
              <a:t>1 2,8 8</a:t>
            </a:r>
          </a:p>
        </p:txBody>
      </p:sp>
      <p:sp>
        <p:nvSpPr>
          <p:cNvPr id="12294" name="Line 7"/>
          <p:cNvSpPr>
            <a:spLocks noChangeShapeType="1"/>
          </p:cNvSpPr>
          <p:nvPr/>
        </p:nvSpPr>
        <p:spPr bwMode="auto">
          <a:xfrm>
            <a:off x="1814513" y="4586288"/>
            <a:ext cx="609600" cy="0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295" name="Text Box 8"/>
          <p:cNvSpPr txBox="1">
            <a:spLocks noChangeArrowheads="1"/>
          </p:cNvSpPr>
          <p:nvPr/>
        </p:nvSpPr>
        <p:spPr bwMode="auto">
          <a:xfrm>
            <a:off x="1828800" y="4219575"/>
            <a:ext cx="7620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FFFFFF"/>
                </a:solidFill>
                <a:latin typeface="Arial" pitchFamily="34" charset="0"/>
              </a:rPr>
              <a:t>0,2 5</a:t>
            </a:r>
          </a:p>
        </p:txBody>
      </p:sp>
      <p:sp>
        <p:nvSpPr>
          <p:cNvPr id="12296" name="Text Box 9"/>
          <p:cNvSpPr txBox="1">
            <a:spLocks noChangeArrowheads="1"/>
          </p:cNvSpPr>
          <p:nvPr/>
        </p:nvSpPr>
        <p:spPr bwMode="auto">
          <a:xfrm>
            <a:off x="1814513" y="4543425"/>
            <a:ext cx="7620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FFFFFF"/>
                </a:solidFill>
                <a:latin typeface="Arial" pitchFamily="34" charset="0"/>
              </a:rPr>
              <a:t>51</a:t>
            </a:r>
            <a:r>
              <a:rPr lang="en-US" sz="1600" b="1">
                <a:solidFill>
                  <a:srgbClr val="FFFF00"/>
                </a:solidFill>
                <a:latin typeface="Arial" pitchFamily="34" charset="0"/>
              </a:rPr>
              <a:t>,</a:t>
            </a:r>
            <a:r>
              <a:rPr lang="en-US" sz="1600" b="1">
                <a:solidFill>
                  <a:srgbClr val="FFFFFF"/>
                </a:solidFill>
                <a:latin typeface="Arial" pitchFamily="34" charset="0"/>
              </a:rPr>
              <a:t>52</a:t>
            </a:r>
          </a:p>
        </p:txBody>
      </p:sp>
      <p:sp>
        <p:nvSpPr>
          <p:cNvPr id="12297" name="Text Box 10"/>
          <p:cNvSpPr txBox="1">
            <a:spLocks noChangeArrowheads="1"/>
          </p:cNvSpPr>
          <p:nvPr/>
        </p:nvSpPr>
        <p:spPr bwMode="auto">
          <a:xfrm>
            <a:off x="942975" y="4343400"/>
            <a:ext cx="228600" cy="26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100" b="1">
                <a:solidFill>
                  <a:srgbClr val="FFFF00"/>
                </a:solidFill>
                <a:latin typeface="Arial" pitchFamily="34" charset="0"/>
              </a:rPr>
              <a:t>\</a:t>
            </a:r>
          </a:p>
        </p:txBody>
      </p:sp>
      <p:sp>
        <p:nvSpPr>
          <p:cNvPr id="12298" name="Text Box 11"/>
          <p:cNvSpPr txBox="1">
            <a:spLocks noChangeArrowheads="1"/>
          </p:cNvSpPr>
          <p:nvPr/>
        </p:nvSpPr>
        <p:spPr bwMode="auto">
          <a:xfrm>
            <a:off x="1947863" y="4359275"/>
            <a:ext cx="228600" cy="26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100" b="1">
                <a:solidFill>
                  <a:srgbClr val="FFFF00"/>
                </a:solidFill>
                <a:latin typeface="Arial" pitchFamily="34" charset="0"/>
              </a:rPr>
              <a:t>\</a:t>
            </a:r>
          </a:p>
        </p:txBody>
      </p:sp>
      <p:sp>
        <p:nvSpPr>
          <p:cNvPr id="12299" name="Text Box 12"/>
          <p:cNvSpPr txBox="1">
            <a:spLocks noChangeArrowheads="1"/>
          </p:cNvSpPr>
          <p:nvPr/>
        </p:nvSpPr>
        <p:spPr bwMode="auto">
          <a:xfrm>
            <a:off x="795338" y="4471988"/>
            <a:ext cx="638175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FFFFFF"/>
                </a:solidFill>
                <a:latin typeface="Arial" pitchFamily="34" charset="0"/>
              </a:rPr>
              <a:t>0 3 8</a:t>
            </a:r>
          </a:p>
        </p:txBody>
      </p:sp>
      <p:sp>
        <p:nvSpPr>
          <p:cNvPr id="12300" name="Text Box 13"/>
          <p:cNvSpPr txBox="1">
            <a:spLocks noChangeArrowheads="1"/>
          </p:cNvSpPr>
          <p:nvPr/>
        </p:nvSpPr>
        <p:spPr bwMode="auto">
          <a:xfrm>
            <a:off x="976313" y="4814888"/>
            <a:ext cx="6858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FFFFFF"/>
                </a:solidFill>
                <a:latin typeface="Arial" pitchFamily="34" charset="0"/>
              </a:rPr>
              <a:t>1 3 0</a:t>
            </a:r>
          </a:p>
        </p:txBody>
      </p:sp>
      <p:sp>
        <p:nvSpPr>
          <p:cNvPr id="12301" name="Text Box 14"/>
          <p:cNvSpPr txBox="1">
            <a:spLocks noChangeArrowheads="1"/>
          </p:cNvSpPr>
          <p:nvPr/>
        </p:nvSpPr>
        <p:spPr bwMode="auto">
          <a:xfrm>
            <a:off x="1128713" y="5119688"/>
            <a:ext cx="6858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FFFFFF"/>
                </a:solidFill>
                <a:latin typeface="Arial" pitchFamily="34" charset="0"/>
              </a:rPr>
              <a:t>0 5 0</a:t>
            </a:r>
          </a:p>
        </p:txBody>
      </p:sp>
      <p:sp>
        <p:nvSpPr>
          <p:cNvPr id="12302" name="Text Box 15"/>
          <p:cNvSpPr txBox="1">
            <a:spLocks noChangeArrowheads="1"/>
          </p:cNvSpPr>
          <p:nvPr/>
        </p:nvSpPr>
        <p:spPr bwMode="auto">
          <a:xfrm>
            <a:off x="1281113" y="5424488"/>
            <a:ext cx="5334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FFFFFF"/>
                </a:solidFill>
                <a:latin typeface="Arial" pitchFamily="34" charset="0"/>
              </a:rPr>
              <a:t>0 0</a:t>
            </a:r>
          </a:p>
        </p:txBody>
      </p:sp>
      <p:sp>
        <p:nvSpPr>
          <p:cNvPr id="12303" name="Text Box 16"/>
          <p:cNvSpPr txBox="1">
            <a:spLocks noChangeArrowheads="1"/>
          </p:cNvSpPr>
          <p:nvPr/>
        </p:nvSpPr>
        <p:spPr bwMode="auto">
          <a:xfrm>
            <a:off x="762000" y="2986088"/>
            <a:ext cx="838200" cy="855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sz="1600" b="1">
                <a:solidFill>
                  <a:srgbClr val="FFFFFF"/>
                </a:solidFill>
                <a:latin typeface="Arial" pitchFamily="34" charset="0"/>
              </a:rPr>
              <a:t>1 9,7,2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sz="1600" b="1">
                <a:solidFill>
                  <a:srgbClr val="FFFFFF"/>
                </a:solidFill>
                <a:latin typeface="Arial" pitchFamily="34" charset="0"/>
              </a:rPr>
              <a:t>   2 3 2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sz="1600" b="1">
                <a:solidFill>
                  <a:srgbClr val="FFFFFF"/>
                </a:solidFill>
                <a:latin typeface="Arial" pitchFamily="34" charset="0"/>
              </a:rPr>
              <a:t>      0 0     </a:t>
            </a:r>
          </a:p>
        </p:txBody>
      </p:sp>
      <p:sp>
        <p:nvSpPr>
          <p:cNvPr id="12304" name="Text Box 17"/>
          <p:cNvSpPr txBox="1">
            <a:spLocks noChangeArrowheads="1"/>
          </p:cNvSpPr>
          <p:nvPr/>
        </p:nvSpPr>
        <p:spPr bwMode="auto">
          <a:xfrm>
            <a:off x="1600200" y="2986088"/>
            <a:ext cx="838200" cy="560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sz="1600" b="1">
                <a:solidFill>
                  <a:srgbClr val="FFFFFF"/>
                </a:solidFill>
                <a:latin typeface="Arial" pitchFamily="34" charset="0"/>
              </a:rPr>
              <a:t>5,8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sz="1600" b="1">
                <a:solidFill>
                  <a:srgbClr val="FFFFFF"/>
                </a:solidFill>
                <a:latin typeface="Arial" pitchFamily="34" charset="0"/>
              </a:rPr>
              <a:t>3,4   </a:t>
            </a:r>
          </a:p>
        </p:txBody>
      </p:sp>
      <p:sp>
        <p:nvSpPr>
          <p:cNvPr id="12305" name="Line 18"/>
          <p:cNvSpPr>
            <a:spLocks noChangeShapeType="1"/>
          </p:cNvSpPr>
          <p:nvPr/>
        </p:nvSpPr>
        <p:spPr bwMode="auto">
          <a:xfrm>
            <a:off x="1524000" y="3005138"/>
            <a:ext cx="0" cy="895350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306" name="Line 19"/>
          <p:cNvSpPr>
            <a:spLocks noChangeShapeType="1"/>
          </p:cNvSpPr>
          <p:nvPr/>
        </p:nvSpPr>
        <p:spPr bwMode="auto">
          <a:xfrm>
            <a:off x="1524000" y="3281363"/>
            <a:ext cx="533400" cy="0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307" name="Text Box 20"/>
          <p:cNvSpPr txBox="1">
            <a:spLocks noChangeArrowheads="1"/>
          </p:cNvSpPr>
          <p:nvPr/>
        </p:nvSpPr>
        <p:spPr bwMode="auto">
          <a:xfrm>
            <a:off x="1052513" y="3071813"/>
            <a:ext cx="228600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100" b="1">
                <a:solidFill>
                  <a:srgbClr val="FFFF00"/>
                </a:solidFill>
                <a:latin typeface="Arial" pitchFamily="34" charset="0"/>
              </a:rPr>
              <a:t>\</a:t>
            </a:r>
          </a:p>
        </p:txBody>
      </p:sp>
      <p:sp>
        <p:nvSpPr>
          <p:cNvPr id="12308" name="Text Box 21"/>
          <p:cNvSpPr txBox="1">
            <a:spLocks noChangeArrowheads="1"/>
          </p:cNvSpPr>
          <p:nvPr/>
        </p:nvSpPr>
        <p:spPr bwMode="auto">
          <a:xfrm>
            <a:off x="2743200" y="2986088"/>
            <a:ext cx="838200" cy="1150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sz="1600" b="1">
                <a:solidFill>
                  <a:srgbClr val="FFFFFF"/>
                </a:solidFill>
                <a:latin typeface="Arial" pitchFamily="34" charset="0"/>
              </a:rPr>
              <a:t>8,2,1 6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sz="1600" b="1">
                <a:solidFill>
                  <a:srgbClr val="FFFFFF"/>
                </a:solidFill>
                <a:latin typeface="Arial" pitchFamily="34" charset="0"/>
              </a:rPr>
              <a:t>3 0 1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sz="1600" b="1">
                <a:solidFill>
                  <a:srgbClr val="FFFFFF"/>
                </a:solidFill>
                <a:latin typeface="Arial" pitchFamily="34" charset="0"/>
              </a:rPr>
              <a:t>   4 1 6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sz="1600" b="1">
                <a:solidFill>
                  <a:srgbClr val="FFFFFF"/>
                </a:solidFill>
                <a:latin typeface="Arial" pitchFamily="34" charset="0"/>
              </a:rPr>
              <a:t>      0 0   </a:t>
            </a:r>
          </a:p>
        </p:txBody>
      </p:sp>
      <p:sp>
        <p:nvSpPr>
          <p:cNvPr id="12309" name="Text Box 22"/>
          <p:cNvSpPr txBox="1">
            <a:spLocks noChangeArrowheads="1"/>
          </p:cNvSpPr>
          <p:nvPr/>
        </p:nvSpPr>
        <p:spPr bwMode="auto">
          <a:xfrm>
            <a:off x="3505200" y="2986088"/>
            <a:ext cx="838200" cy="560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sz="1600" b="1">
                <a:solidFill>
                  <a:srgbClr val="FFFFFF"/>
                </a:solidFill>
                <a:latin typeface="Arial" pitchFamily="34" charset="0"/>
              </a:rPr>
              <a:t>5,2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sz="1600" b="1">
                <a:solidFill>
                  <a:srgbClr val="FFFFFF"/>
                </a:solidFill>
                <a:latin typeface="Arial" pitchFamily="34" charset="0"/>
              </a:rPr>
              <a:t>1,5 8 </a:t>
            </a:r>
          </a:p>
        </p:txBody>
      </p:sp>
      <p:sp>
        <p:nvSpPr>
          <p:cNvPr id="12310" name="Line 23"/>
          <p:cNvSpPr>
            <a:spLocks noChangeShapeType="1"/>
          </p:cNvSpPr>
          <p:nvPr/>
        </p:nvSpPr>
        <p:spPr bwMode="auto">
          <a:xfrm>
            <a:off x="3505200" y="2986088"/>
            <a:ext cx="0" cy="1219200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311" name="Line 24"/>
          <p:cNvSpPr>
            <a:spLocks noChangeShapeType="1"/>
          </p:cNvSpPr>
          <p:nvPr/>
        </p:nvSpPr>
        <p:spPr bwMode="auto">
          <a:xfrm>
            <a:off x="3505200" y="3262313"/>
            <a:ext cx="533400" cy="0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312" name="Text Box 25"/>
          <p:cNvSpPr txBox="1">
            <a:spLocks noChangeArrowheads="1"/>
          </p:cNvSpPr>
          <p:nvPr/>
        </p:nvSpPr>
        <p:spPr bwMode="auto">
          <a:xfrm>
            <a:off x="1738313" y="3078163"/>
            <a:ext cx="228600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100" b="1">
                <a:solidFill>
                  <a:srgbClr val="FFFF00"/>
                </a:solidFill>
                <a:latin typeface="Arial" pitchFamily="34" charset="0"/>
              </a:rPr>
              <a:t>\</a:t>
            </a:r>
          </a:p>
        </p:txBody>
      </p:sp>
      <p:sp>
        <p:nvSpPr>
          <p:cNvPr id="12313" name="Text Box 26"/>
          <p:cNvSpPr txBox="1">
            <a:spLocks noChangeArrowheads="1"/>
          </p:cNvSpPr>
          <p:nvPr/>
        </p:nvSpPr>
        <p:spPr bwMode="auto">
          <a:xfrm>
            <a:off x="2847975" y="3043238"/>
            <a:ext cx="228600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100" b="1">
                <a:solidFill>
                  <a:srgbClr val="FFFF00"/>
                </a:solidFill>
                <a:latin typeface="Arial" pitchFamily="34" charset="0"/>
              </a:rPr>
              <a:t>\</a:t>
            </a:r>
          </a:p>
        </p:txBody>
      </p:sp>
      <p:sp>
        <p:nvSpPr>
          <p:cNvPr id="12314" name="Text Box 27"/>
          <p:cNvSpPr txBox="1">
            <a:spLocks noChangeArrowheads="1"/>
          </p:cNvSpPr>
          <p:nvPr/>
        </p:nvSpPr>
        <p:spPr bwMode="auto">
          <a:xfrm>
            <a:off x="3624263" y="3024188"/>
            <a:ext cx="228600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100" b="1">
                <a:solidFill>
                  <a:srgbClr val="FFFF00"/>
                </a:solidFill>
                <a:latin typeface="Arial" pitchFamily="34" charset="0"/>
              </a:rPr>
              <a:t>\</a:t>
            </a:r>
          </a:p>
        </p:txBody>
      </p:sp>
      <p:sp>
        <p:nvSpPr>
          <p:cNvPr id="12315" name="Text Box 28"/>
          <p:cNvSpPr txBox="1">
            <a:spLocks noChangeArrowheads="1"/>
          </p:cNvSpPr>
          <p:nvPr/>
        </p:nvSpPr>
        <p:spPr bwMode="auto">
          <a:xfrm>
            <a:off x="2667000" y="4281488"/>
            <a:ext cx="838200" cy="855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sz="1600" b="1">
                <a:solidFill>
                  <a:srgbClr val="FFFFFF"/>
                </a:solidFill>
                <a:latin typeface="Arial" pitchFamily="34" charset="0"/>
              </a:rPr>
              <a:t>1 7,4 0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sz="1600" b="1">
                <a:solidFill>
                  <a:srgbClr val="FFFFFF"/>
                </a:solidFill>
                <a:latin typeface="Arial" pitchFamily="34" charset="0"/>
              </a:rPr>
              <a:t>0 2 9 0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sz="1600" b="1">
                <a:solidFill>
                  <a:srgbClr val="FFFFFF"/>
                </a:solidFill>
                <a:latin typeface="Arial" pitchFamily="34" charset="0"/>
              </a:rPr>
              <a:t>   0 0 0</a:t>
            </a:r>
          </a:p>
        </p:txBody>
      </p:sp>
      <p:sp>
        <p:nvSpPr>
          <p:cNvPr id="12316" name="Text Box 29"/>
          <p:cNvSpPr txBox="1">
            <a:spLocks noChangeArrowheads="1"/>
          </p:cNvSpPr>
          <p:nvPr/>
        </p:nvSpPr>
        <p:spPr bwMode="auto">
          <a:xfrm>
            <a:off x="3581400" y="4281488"/>
            <a:ext cx="838200" cy="560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sz="1600" b="1">
                <a:solidFill>
                  <a:srgbClr val="FFFFFF"/>
                </a:solidFill>
                <a:latin typeface="Arial" pitchFamily="34" charset="0"/>
              </a:rPr>
              <a:t>1,4 5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sz="1600" b="1">
                <a:solidFill>
                  <a:srgbClr val="FFFFFF"/>
                </a:solidFill>
                <a:latin typeface="Arial" pitchFamily="34" charset="0"/>
              </a:rPr>
              <a:t>1 2</a:t>
            </a:r>
          </a:p>
        </p:txBody>
      </p:sp>
      <p:sp>
        <p:nvSpPr>
          <p:cNvPr id="12317" name="Line 30"/>
          <p:cNvSpPr>
            <a:spLocks noChangeShapeType="1"/>
          </p:cNvSpPr>
          <p:nvPr/>
        </p:nvSpPr>
        <p:spPr bwMode="auto">
          <a:xfrm>
            <a:off x="1800225" y="4281488"/>
            <a:ext cx="0" cy="1371600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318" name="Line 31"/>
          <p:cNvSpPr>
            <a:spLocks noChangeShapeType="1"/>
          </p:cNvSpPr>
          <p:nvPr/>
        </p:nvSpPr>
        <p:spPr bwMode="auto">
          <a:xfrm>
            <a:off x="3581400" y="4281488"/>
            <a:ext cx="0" cy="838200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319" name="Line 32"/>
          <p:cNvSpPr>
            <a:spLocks noChangeShapeType="1"/>
          </p:cNvSpPr>
          <p:nvPr/>
        </p:nvSpPr>
        <p:spPr bwMode="auto">
          <a:xfrm>
            <a:off x="3581400" y="4557713"/>
            <a:ext cx="609600" cy="0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320" name="Text Box 33"/>
          <p:cNvSpPr txBox="1">
            <a:spLocks noChangeArrowheads="1"/>
          </p:cNvSpPr>
          <p:nvPr/>
        </p:nvSpPr>
        <p:spPr bwMode="auto">
          <a:xfrm>
            <a:off x="2952750" y="4352925"/>
            <a:ext cx="228600" cy="26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100" b="1">
                <a:solidFill>
                  <a:srgbClr val="FFFF00"/>
                </a:solidFill>
                <a:latin typeface="Arial" pitchFamily="34" charset="0"/>
              </a:rPr>
              <a:t>\</a:t>
            </a:r>
          </a:p>
        </p:txBody>
      </p:sp>
      <p:sp>
        <p:nvSpPr>
          <p:cNvPr id="12321" name="Text Box 34"/>
          <p:cNvSpPr txBox="1">
            <a:spLocks noChangeArrowheads="1"/>
          </p:cNvSpPr>
          <p:nvPr/>
        </p:nvSpPr>
        <p:spPr bwMode="auto">
          <a:xfrm>
            <a:off x="3705225" y="4352925"/>
            <a:ext cx="228600" cy="26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100" b="1">
                <a:solidFill>
                  <a:srgbClr val="FFFF00"/>
                </a:solidFill>
                <a:latin typeface="Arial" pitchFamily="34" charset="0"/>
              </a:rPr>
              <a:t>\</a:t>
            </a:r>
          </a:p>
        </p:txBody>
      </p:sp>
      <p:sp>
        <p:nvSpPr>
          <p:cNvPr id="36901" name="Oval 37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4495800" y="4495800"/>
            <a:ext cx="304800" cy="304800"/>
          </a:xfrm>
          <a:prstGeom prst="ellipse">
            <a:avLst/>
          </a:prstGeom>
          <a:solidFill>
            <a:srgbClr val="0000FF"/>
          </a:solidFill>
          <a:ln w="9525">
            <a:solidFill>
              <a:srgbClr val="FFFFFF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>
                <a:solidFill>
                  <a:schemeClr val="bg1"/>
                </a:solidFill>
                <a:latin typeface="Arial" pitchFamily="34" charset="0"/>
              </a:rPr>
              <a:t>3</a:t>
            </a:r>
          </a:p>
        </p:txBody>
      </p:sp>
      <p:sp>
        <p:nvSpPr>
          <p:cNvPr id="36902" name="Text Box 38"/>
          <p:cNvSpPr txBox="1">
            <a:spLocks noChangeArrowheads="1"/>
          </p:cNvSpPr>
          <p:nvPr/>
        </p:nvSpPr>
        <p:spPr bwMode="auto">
          <a:xfrm>
            <a:off x="4767263" y="4495800"/>
            <a:ext cx="4376737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sz="1600" b="1">
                <a:solidFill>
                  <a:srgbClr val="66FF33"/>
                </a:solidFill>
                <a:latin typeface="Arial" pitchFamily="34" charset="0"/>
              </a:rPr>
              <a:t>Tóm tắt: 	2,8m vải: 	   1 bộ quần áo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sz="1600" b="1">
                <a:solidFill>
                  <a:srgbClr val="66FF33"/>
                </a:solidFill>
                <a:latin typeface="Arial" pitchFamily="34" charset="0"/>
              </a:rPr>
              <a:t>	429,5m vải: ... bộ quần áo? ... m vải?</a:t>
            </a:r>
          </a:p>
        </p:txBody>
      </p:sp>
      <p:sp>
        <p:nvSpPr>
          <p:cNvPr id="36903" name="Text Box 39"/>
          <p:cNvSpPr txBox="1">
            <a:spLocks noChangeArrowheads="1"/>
          </p:cNvSpPr>
          <p:nvPr/>
        </p:nvSpPr>
        <p:spPr bwMode="auto">
          <a:xfrm>
            <a:off x="4572000" y="5257800"/>
            <a:ext cx="4343400" cy="142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1600" b="1" u="sng">
                <a:solidFill>
                  <a:srgbClr val="FFFFFF"/>
                </a:solidFill>
                <a:latin typeface="Arial" pitchFamily="34" charset="0"/>
              </a:rPr>
              <a:t>Bài giải</a:t>
            </a:r>
          </a:p>
          <a:p>
            <a:pPr algn="just">
              <a:spcBef>
                <a:spcPct val="50000"/>
              </a:spcBef>
            </a:pPr>
            <a:r>
              <a:rPr lang="en-US" sz="1600" b="1">
                <a:solidFill>
                  <a:srgbClr val="FFFFFF"/>
                </a:solidFill>
                <a:latin typeface="Arial" pitchFamily="34" charset="0"/>
              </a:rPr>
              <a:t>Ta có: 429,5 : 2,8 = 153 (d</a:t>
            </a:r>
            <a:r>
              <a:rPr lang="vi-VN" sz="1600" b="1">
                <a:solidFill>
                  <a:srgbClr val="FFFFFF"/>
                </a:solidFill>
                <a:latin typeface="Arial" pitchFamily="34" charset="0"/>
              </a:rPr>
              <a:t>ư</a:t>
            </a:r>
            <a:r>
              <a:rPr lang="en-US" sz="1600" b="1">
                <a:solidFill>
                  <a:srgbClr val="FFFFFF"/>
                </a:solidFill>
                <a:latin typeface="Arial" pitchFamily="34" charset="0"/>
              </a:rPr>
              <a:t> 1,1). Vậy 429,5m vải may </a:t>
            </a:r>
            <a:r>
              <a:rPr lang="vi-VN" sz="1600" b="1">
                <a:solidFill>
                  <a:srgbClr val="FFFFFF"/>
                </a:solidFill>
                <a:latin typeface="Arial" pitchFamily="34" charset="0"/>
              </a:rPr>
              <a:t>đư</a:t>
            </a:r>
            <a:r>
              <a:rPr lang="en-US" sz="1600" b="1">
                <a:solidFill>
                  <a:srgbClr val="FFFFFF"/>
                </a:solidFill>
                <a:latin typeface="Arial" pitchFamily="34" charset="0"/>
              </a:rPr>
              <a:t>ợc nhiều nhất là 153 bộ quần áo và còn thừa 1,1m vải.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1600" b="1">
                <a:solidFill>
                  <a:srgbClr val="FFFFFF"/>
                </a:solidFill>
                <a:latin typeface="Arial" pitchFamily="34" charset="0"/>
              </a:rPr>
              <a:t>Đáp số: 153 bộ; thừa 1,1m vải</a:t>
            </a:r>
          </a:p>
        </p:txBody>
      </p:sp>
      <p:sp>
        <p:nvSpPr>
          <p:cNvPr id="36904" name="Text Box 40"/>
          <p:cNvSpPr txBox="1">
            <a:spLocks noChangeArrowheads="1"/>
          </p:cNvSpPr>
          <p:nvPr/>
        </p:nvSpPr>
        <p:spPr bwMode="auto">
          <a:xfrm>
            <a:off x="4876800" y="4495800"/>
            <a:ext cx="4038600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130000"/>
              </a:lnSpc>
              <a:spcBef>
                <a:spcPct val="100000"/>
              </a:spcBef>
              <a:spcAft>
                <a:spcPct val="100000"/>
              </a:spcAft>
            </a:pPr>
            <a:r>
              <a:rPr lang="en-US" sz="1600" b="1">
                <a:solidFill>
                  <a:srgbClr val="FFFFFF"/>
                </a:solidFill>
                <a:latin typeface="Arial" pitchFamily="34" charset="0"/>
              </a:rPr>
              <a:t>May mỗi bộ quần áo hết 2,8m vải. Hỏi có 429,5m vải thì may </a:t>
            </a:r>
            <a:r>
              <a:rPr lang="vi-VN" sz="1600" b="1">
                <a:solidFill>
                  <a:srgbClr val="FFFFFF"/>
                </a:solidFill>
                <a:latin typeface="Arial" pitchFamily="34" charset="0"/>
              </a:rPr>
              <a:t>đư</a:t>
            </a:r>
            <a:r>
              <a:rPr lang="en-US" sz="1600" b="1">
                <a:solidFill>
                  <a:srgbClr val="FFFFFF"/>
                </a:solidFill>
                <a:latin typeface="Arial" pitchFamily="34" charset="0"/>
              </a:rPr>
              <a:t>ợc nhiều nhất bao nhiêu bộ quần áo nh</a:t>
            </a:r>
            <a:r>
              <a:rPr lang="vi-VN" sz="1600" b="1">
                <a:solidFill>
                  <a:srgbClr val="FFFFFF"/>
                </a:solidFill>
                <a:latin typeface="Arial" pitchFamily="34" charset="0"/>
              </a:rPr>
              <a:t>ư</a:t>
            </a:r>
            <a:r>
              <a:rPr lang="en-US" sz="1600" b="1">
                <a:solidFill>
                  <a:srgbClr val="FFFFFF"/>
                </a:solidFill>
                <a:latin typeface="Arial" pitchFamily="34" charset="0"/>
              </a:rPr>
              <a:t> thế và còn thừa mấy mét vải?</a:t>
            </a:r>
            <a:endParaRPr lang="en-US" sz="1600" b="1" i="1">
              <a:solidFill>
                <a:srgbClr val="FFFFFF"/>
              </a:solidFill>
              <a:latin typeface="Arial" pitchFamily="34" charset="0"/>
            </a:endParaRPr>
          </a:p>
        </p:txBody>
      </p:sp>
      <p:sp>
        <p:nvSpPr>
          <p:cNvPr id="12326" name="Text Box 42"/>
          <p:cNvSpPr txBox="1">
            <a:spLocks noChangeArrowheads="1"/>
          </p:cNvSpPr>
          <p:nvPr/>
        </p:nvSpPr>
        <p:spPr bwMode="auto">
          <a:xfrm>
            <a:off x="1371600" y="533400"/>
            <a:ext cx="6477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 u="sng">
                <a:solidFill>
                  <a:schemeClr val="bg1"/>
                </a:solidFill>
                <a:latin typeface="Arial" pitchFamily="34" charset="0"/>
              </a:rPr>
              <a:t>Toán:</a:t>
            </a:r>
            <a:r>
              <a:rPr lang="en-US" sz="1600">
                <a:latin typeface="Arial" pitchFamily="34" charset="0"/>
              </a:rPr>
              <a:t> </a:t>
            </a:r>
            <a:r>
              <a:rPr lang="en-US" sz="1600" b="1">
                <a:solidFill>
                  <a:srgbClr val="FFFF00"/>
                </a:solidFill>
                <a:latin typeface="Arial" pitchFamily="34" charset="0"/>
              </a:rPr>
              <a:t>CHIA MỘT SỐ THẬP PHÂN CHO MỘT SỐ THẬP PHÂN</a:t>
            </a:r>
          </a:p>
        </p:txBody>
      </p:sp>
      <p:sp>
        <p:nvSpPr>
          <p:cNvPr id="12327" name="Text Box 43"/>
          <p:cNvSpPr txBox="1">
            <a:spLocks noChangeArrowheads="1"/>
          </p:cNvSpPr>
          <p:nvPr/>
        </p:nvSpPr>
        <p:spPr bwMode="auto">
          <a:xfrm>
            <a:off x="4191000" y="914400"/>
            <a:ext cx="14478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 b="1">
                <a:solidFill>
                  <a:srgbClr val="E7F620"/>
                </a:solidFill>
                <a:latin typeface="Arial" pitchFamily="34" charset="0"/>
                <a:sym typeface="Wingdings" pitchFamily="2" charset="2"/>
              </a:rPr>
              <a:t></a:t>
            </a:r>
          </a:p>
        </p:txBody>
      </p:sp>
      <p:sp>
        <p:nvSpPr>
          <p:cNvPr id="12328" name="Line 44"/>
          <p:cNvSpPr>
            <a:spLocks noChangeShapeType="1"/>
          </p:cNvSpPr>
          <p:nvPr/>
        </p:nvSpPr>
        <p:spPr bwMode="auto">
          <a:xfrm>
            <a:off x="5029200" y="1143000"/>
            <a:ext cx="3886200" cy="0"/>
          </a:xfrm>
          <a:prstGeom prst="line">
            <a:avLst/>
          </a:prstGeom>
          <a:noFill/>
          <a:ln w="76200">
            <a:pattFill prst="solidDmnd">
              <a:fgClr>
                <a:schemeClr val="bg1"/>
              </a:fgClr>
              <a:bgClr>
                <a:srgbClr val="FF00FF"/>
              </a:bgClr>
            </a:patt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329" name="Line 45"/>
          <p:cNvSpPr>
            <a:spLocks noChangeShapeType="1"/>
          </p:cNvSpPr>
          <p:nvPr/>
        </p:nvSpPr>
        <p:spPr bwMode="auto">
          <a:xfrm>
            <a:off x="304800" y="1143000"/>
            <a:ext cx="3886200" cy="0"/>
          </a:xfrm>
          <a:prstGeom prst="line">
            <a:avLst/>
          </a:prstGeom>
          <a:noFill/>
          <a:ln w="76200">
            <a:pattFill prst="solidDmnd">
              <a:fgClr>
                <a:srgbClr val="FFFFFF"/>
              </a:fgClr>
              <a:bgClr>
                <a:srgbClr val="FF00FF"/>
              </a:bgClr>
            </a:patt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330" name="Text Box 46"/>
          <p:cNvSpPr txBox="1">
            <a:spLocks noChangeArrowheads="1"/>
          </p:cNvSpPr>
          <p:nvPr/>
        </p:nvSpPr>
        <p:spPr bwMode="auto">
          <a:xfrm>
            <a:off x="138113" y="2743200"/>
            <a:ext cx="4572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FFFFFF"/>
                </a:solidFill>
                <a:latin typeface="Arial" pitchFamily="34" charset="0"/>
              </a:rPr>
              <a:t>O</a:t>
            </a:r>
          </a:p>
        </p:txBody>
      </p:sp>
      <p:sp>
        <p:nvSpPr>
          <p:cNvPr id="12331" name="Text Box 47"/>
          <p:cNvSpPr txBox="1">
            <a:spLocks noChangeArrowheads="1"/>
          </p:cNvSpPr>
          <p:nvPr/>
        </p:nvSpPr>
        <p:spPr bwMode="auto">
          <a:xfrm>
            <a:off x="138113" y="1524000"/>
            <a:ext cx="4572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FFFFFF"/>
                </a:solidFill>
                <a:latin typeface="Arial" pitchFamily="34" charset="0"/>
              </a:rPr>
              <a:t>B</a:t>
            </a:r>
          </a:p>
        </p:txBody>
      </p:sp>
      <p:sp>
        <p:nvSpPr>
          <p:cNvPr id="12332" name="Text Box 48"/>
          <p:cNvSpPr txBox="1">
            <a:spLocks noChangeArrowheads="1"/>
          </p:cNvSpPr>
          <p:nvPr/>
        </p:nvSpPr>
        <p:spPr bwMode="auto">
          <a:xfrm>
            <a:off x="152400" y="3519488"/>
            <a:ext cx="4572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FFFFFF"/>
                </a:solidFill>
                <a:latin typeface="Arial" pitchFamily="34" charset="0"/>
              </a:rPr>
              <a:t>V</a:t>
            </a:r>
          </a:p>
        </p:txBody>
      </p:sp>
      <p:sp>
        <p:nvSpPr>
          <p:cNvPr id="12333" name="Text Box 49"/>
          <p:cNvSpPr txBox="1">
            <a:spLocks noChangeArrowheads="1"/>
          </p:cNvSpPr>
          <p:nvPr/>
        </p:nvSpPr>
        <p:spPr bwMode="auto">
          <a:xfrm>
            <a:off x="138113" y="3138488"/>
            <a:ext cx="4572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FFFFFF"/>
                </a:solidFill>
                <a:latin typeface="Arial" pitchFamily="34" charset="0"/>
              </a:rPr>
              <a:t>S</a:t>
            </a:r>
          </a:p>
        </p:txBody>
      </p:sp>
      <p:sp>
        <p:nvSpPr>
          <p:cNvPr id="12334" name="Text Box 50"/>
          <p:cNvSpPr txBox="1">
            <a:spLocks noChangeArrowheads="1"/>
          </p:cNvSpPr>
          <p:nvPr/>
        </p:nvSpPr>
        <p:spPr bwMode="auto">
          <a:xfrm>
            <a:off x="138113" y="2376488"/>
            <a:ext cx="4572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FFFFFF"/>
                </a:solidFill>
                <a:latin typeface="Arial" pitchFamily="34" charset="0"/>
              </a:rPr>
              <a:t>N</a:t>
            </a:r>
          </a:p>
        </p:txBody>
      </p:sp>
      <p:sp>
        <p:nvSpPr>
          <p:cNvPr id="12335" name="Text Box 51"/>
          <p:cNvSpPr txBox="1">
            <a:spLocks noChangeArrowheads="1"/>
          </p:cNvSpPr>
          <p:nvPr/>
        </p:nvSpPr>
        <p:spPr bwMode="auto">
          <a:xfrm>
            <a:off x="138113" y="1995488"/>
            <a:ext cx="4572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FFFFFF"/>
                </a:solidFill>
                <a:latin typeface="Arial" pitchFamily="34" charset="0"/>
              </a:rPr>
              <a:t>Đ</a:t>
            </a:r>
          </a:p>
        </p:txBody>
      </p:sp>
      <p:sp>
        <p:nvSpPr>
          <p:cNvPr id="36916" name="Oval 52"/>
          <p:cNvSpPr>
            <a:spLocks noChangeArrowheads="1"/>
          </p:cNvSpPr>
          <p:nvPr/>
        </p:nvSpPr>
        <p:spPr bwMode="auto">
          <a:xfrm>
            <a:off x="109538" y="1981200"/>
            <a:ext cx="381000" cy="381000"/>
          </a:xfrm>
          <a:prstGeom prst="ellips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800">
              <a:latin typeface="Arial" pitchFamily="34" charset="0"/>
            </a:endParaRPr>
          </a:p>
        </p:txBody>
      </p:sp>
      <p:sp>
        <p:nvSpPr>
          <p:cNvPr id="36917" name="Oval 53"/>
          <p:cNvSpPr>
            <a:spLocks noChangeArrowheads="1"/>
          </p:cNvSpPr>
          <p:nvPr/>
        </p:nvSpPr>
        <p:spPr bwMode="auto">
          <a:xfrm>
            <a:off x="123825" y="3505200"/>
            <a:ext cx="381000" cy="381000"/>
          </a:xfrm>
          <a:prstGeom prst="ellips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800">
              <a:latin typeface="Arial" pitchFamily="34" charset="0"/>
            </a:endParaRPr>
          </a:p>
        </p:txBody>
      </p:sp>
      <p:sp>
        <p:nvSpPr>
          <p:cNvPr id="12338" name="Oval 54"/>
          <p:cNvSpPr>
            <a:spLocks noChangeArrowheads="1"/>
          </p:cNvSpPr>
          <p:nvPr/>
        </p:nvSpPr>
        <p:spPr bwMode="auto">
          <a:xfrm>
            <a:off x="4495800" y="2605088"/>
            <a:ext cx="304800" cy="304800"/>
          </a:xfrm>
          <a:prstGeom prst="ellipse">
            <a:avLst/>
          </a:prstGeom>
          <a:solidFill>
            <a:srgbClr val="0000FF"/>
          </a:solidFill>
          <a:ln w="9525">
            <a:solidFill>
              <a:srgbClr val="FFFFFF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>
                <a:solidFill>
                  <a:schemeClr val="bg1"/>
                </a:solidFill>
                <a:latin typeface="Arial" pitchFamily="34" charset="0"/>
              </a:rPr>
              <a:t>2</a:t>
            </a:r>
          </a:p>
        </p:txBody>
      </p:sp>
      <p:sp>
        <p:nvSpPr>
          <p:cNvPr id="12339" name="Text Box 55"/>
          <p:cNvSpPr txBox="1">
            <a:spLocks noChangeArrowheads="1"/>
          </p:cNvSpPr>
          <p:nvPr/>
        </p:nvSpPr>
        <p:spPr bwMode="auto">
          <a:xfrm>
            <a:off x="4800600" y="2636838"/>
            <a:ext cx="137160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sz="1600" b="1">
                <a:solidFill>
                  <a:srgbClr val="66FF33"/>
                </a:solidFill>
                <a:latin typeface="Arial" pitchFamily="34" charset="0"/>
              </a:rPr>
              <a:t>Tóm tắt:  	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sz="1600" b="1">
                <a:solidFill>
                  <a:srgbClr val="66FF33"/>
                </a:solidFill>
                <a:latin typeface="Arial" pitchFamily="34" charset="0"/>
              </a:rPr>
              <a:t>4,5</a:t>
            </a:r>
            <a:r>
              <a:rPr lang="en-US" sz="1600" b="1" i="1">
                <a:solidFill>
                  <a:srgbClr val="66FF33"/>
                </a:solidFill>
                <a:latin typeface="Arial" pitchFamily="34" charset="0"/>
              </a:rPr>
              <a:t>l</a:t>
            </a:r>
            <a:r>
              <a:rPr lang="en-US" sz="1600" b="1">
                <a:solidFill>
                  <a:srgbClr val="66FF33"/>
                </a:solidFill>
                <a:latin typeface="Arial" pitchFamily="34" charset="0"/>
              </a:rPr>
              <a:t> : 3,42kg 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sz="1600" b="1">
                <a:solidFill>
                  <a:srgbClr val="66FF33"/>
                </a:solidFill>
                <a:latin typeface="Arial" pitchFamily="34" charset="0"/>
              </a:rPr>
              <a:t>8 </a:t>
            </a:r>
            <a:r>
              <a:rPr lang="en-US" sz="1600" b="1" i="1">
                <a:solidFill>
                  <a:srgbClr val="66FF33"/>
                </a:solidFill>
                <a:latin typeface="Arial" pitchFamily="34" charset="0"/>
              </a:rPr>
              <a:t>l   </a:t>
            </a:r>
            <a:r>
              <a:rPr lang="en-US" sz="1600" b="1">
                <a:solidFill>
                  <a:srgbClr val="66FF33"/>
                </a:solidFill>
                <a:latin typeface="Arial" pitchFamily="34" charset="0"/>
              </a:rPr>
              <a:t>: </a:t>
            </a:r>
            <a:r>
              <a:rPr lang="en-US" sz="1600">
                <a:solidFill>
                  <a:srgbClr val="66FF33"/>
                </a:solidFill>
                <a:latin typeface="Arial" pitchFamily="34" charset="0"/>
              </a:rPr>
              <a:t>...</a:t>
            </a:r>
            <a:r>
              <a:rPr lang="en-US" sz="1600" b="1">
                <a:solidFill>
                  <a:srgbClr val="66FF33"/>
                </a:solidFill>
                <a:latin typeface="Arial" pitchFamily="34" charset="0"/>
              </a:rPr>
              <a:t> kg ?</a:t>
            </a:r>
          </a:p>
        </p:txBody>
      </p:sp>
      <p:sp>
        <p:nvSpPr>
          <p:cNvPr id="12340" name="Text Box 56"/>
          <p:cNvSpPr txBox="1">
            <a:spLocks noChangeArrowheads="1"/>
          </p:cNvSpPr>
          <p:nvPr/>
        </p:nvSpPr>
        <p:spPr bwMode="auto">
          <a:xfrm>
            <a:off x="6019800" y="2636838"/>
            <a:ext cx="2590800" cy="188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60000"/>
              </a:lnSpc>
              <a:spcBef>
                <a:spcPct val="50000"/>
              </a:spcBef>
            </a:pPr>
            <a:r>
              <a:rPr lang="en-US" sz="1600" b="1" u="sng">
                <a:solidFill>
                  <a:srgbClr val="FFFFFF"/>
                </a:solidFill>
                <a:latin typeface="Arial" pitchFamily="34" charset="0"/>
              </a:rPr>
              <a:t>Bài giải</a:t>
            </a:r>
          </a:p>
          <a:p>
            <a:pPr algn="ctr">
              <a:lnSpc>
                <a:spcPct val="60000"/>
              </a:lnSpc>
              <a:spcBef>
                <a:spcPct val="50000"/>
              </a:spcBef>
            </a:pPr>
            <a:r>
              <a:rPr lang="en-US" sz="1600" b="1">
                <a:solidFill>
                  <a:srgbClr val="FFFFFF"/>
                </a:solidFill>
                <a:latin typeface="Arial" pitchFamily="34" charset="0"/>
              </a:rPr>
              <a:t>1 lít dầu hoả cân nặng là:</a:t>
            </a:r>
          </a:p>
          <a:p>
            <a:pPr algn="ctr">
              <a:lnSpc>
                <a:spcPct val="60000"/>
              </a:lnSpc>
              <a:spcBef>
                <a:spcPct val="50000"/>
              </a:spcBef>
            </a:pPr>
            <a:r>
              <a:rPr lang="en-US" sz="1600" b="1">
                <a:solidFill>
                  <a:srgbClr val="FFFFFF"/>
                </a:solidFill>
                <a:latin typeface="Arial" pitchFamily="34" charset="0"/>
              </a:rPr>
              <a:t>3,42 : 4,5 = 0,76 (kg)</a:t>
            </a:r>
          </a:p>
          <a:p>
            <a:pPr algn="ctr">
              <a:lnSpc>
                <a:spcPct val="60000"/>
              </a:lnSpc>
              <a:spcBef>
                <a:spcPct val="50000"/>
              </a:spcBef>
            </a:pPr>
            <a:r>
              <a:rPr lang="en-US" sz="1600" b="1">
                <a:solidFill>
                  <a:srgbClr val="FFFFFF"/>
                </a:solidFill>
                <a:latin typeface="Arial" pitchFamily="34" charset="0"/>
              </a:rPr>
              <a:t>8 lít dầu hoả cân nặng là:</a:t>
            </a:r>
          </a:p>
          <a:p>
            <a:pPr algn="ctr">
              <a:lnSpc>
                <a:spcPct val="60000"/>
              </a:lnSpc>
              <a:spcBef>
                <a:spcPct val="50000"/>
              </a:spcBef>
            </a:pPr>
            <a:r>
              <a:rPr lang="en-US" sz="1600" b="1">
                <a:solidFill>
                  <a:srgbClr val="FFFFFF"/>
                </a:solidFill>
                <a:latin typeface="Arial" pitchFamily="34" charset="0"/>
              </a:rPr>
              <a:t>0,76 </a:t>
            </a:r>
            <a:r>
              <a:rPr lang="en-US" sz="1600">
                <a:solidFill>
                  <a:srgbClr val="FFFFFF"/>
                </a:solidFill>
                <a:latin typeface="Arial" pitchFamily="34" charset="0"/>
              </a:rPr>
              <a:t>x</a:t>
            </a:r>
            <a:r>
              <a:rPr lang="en-US" sz="1600" b="1">
                <a:solidFill>
                  <a:srgbClr val="FFFFFF"/>
                </a:solidFill>
                <a:latin typeface="Arial" pitchFamily="34" charset="0"/>
              </a:rPr>
              <a:t> 8 = 6,08 (kg)</a:t>
            </a:r>
          </a:p>
          <a:p>
            <a:pPr algn="ctr">
              <a:lnSpc>
                <a:spcPct val="60000"/>
              </a:lnSpc>
              <a:spcBef>
                <a:spcPct val="50000"/>
              </a:spcBef>
            </a:pPr>
            <a:r>
              <a:rPr lang="en-US" sz="1600" b="1">
                <a:solidFill>
                  <a:srgbClr val="FFFFFF"/>
                </a:solidFill>
                <a:latin typeface="Arial" pitchFamily="34" charset="0"/>
              </a:rPr>
              <a:t>Đáp số: 6,08 kg</a:t>
            </a:r>
          </a:p>
        </p:txBody>
      </p:sp>
      <p:sp>
        <p:nvSpPr>
          <p:cNvPr id="12341" name="Line 57"/>
          <p:cNvSpPr>
            <a:spLocks noChangeShapeType="1"/>
          </p:cNvSpPr>
          <p:nvPr/>
        </p:nvSpPr>
        <p:spPr bwMode="auto">
          <a:xfrm>
            <a:off x="4343400" y="2590800"/>
            <a:ext cx="0" cy="42672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6922" name="Text Box 58"/>
          <p:cNvSpPr txBox="1">
            <a:spLocks noChangeArrowheads="1"/>
          </p:cNvSpPr>
          <p:nvPr/>
        </p:nvSpPr>
        <p:spPr bwMode="auto">
          <a:xfrm>
            <a:off x="304800" y="2362200"/>
            <a:ext cx="3048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>
                <a:solidFill>
                  <a:schemeClr val="bg1"/>
                </a:solidFill>
                <a:latin typeface="Arial" pitchFamily="34" charset="0"/>
              </a:rPr>
              <a:t>2</a:t>
            </a:r>
          </a:p>
        </p:txBody>
      </p:sp>
      <p:sp>
        <p:nvSpPr>
          <p:cNvPr id="36923" name="Oval 59"/>
          <p:cNvSpPr>
            <a:spLocks noChangeArrowheads="1"/>
          </p:cNvSpPr>
          <p:nvPr/>
        </p:nvSpPr>
        <p:spPr bwMode="auto">
          <a:xfrm>
            <a:off x="1981200" y="5334000"/>
            <a:ext cx="2209800" cy="1447800"/>
          </a:xfrm>
          <a:prstGeom prst="ellipse">
            <a:avLst/>
          </a:prstGeom>
          <a:solidFill>
            <a:schemeClr val="bg1"/>
          </a:solidFill>
          <a:ln w="9525">
            <a:solidFill>
              <a:srgbClr val="66FF33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1800" b="1">
                <a:solidFill>
                  <a:srgbClr val="0000FF"/>
                </a:solidFill>
                <a:latin typeface="Arial" pitchFamily="34" charset="0"/>
              </a:rPr>
              <a:t>4 2 9,5      2,8</a:t>
            </a:r>
          </a:p>
          <a:p>
            <a:r>
              <a:rPr lang="en-US" sz="1800" b="1">
                <a:solidFill>
                  <a:srgbClr val="0000FF"/>
                </a:solidFill>
                <a:latin typeface="Arial" pitchFamily="34" charset="0"/>
              </a:rPr>
              <a:t>1 4 9          1 5 3</a:t>
            </a:r>
          </a:p>
          <a:p>
            <a:r>
              <a:rPr lang="en-US" sz="1800" b="1">
                <a:solidFill>
                  <a:srgbClr val="0000FF"/>
                </a:solidFill>
                <a:latin typeface="Arial" pitchFamily="34" charset="0"/>
              </a:rPr>
              <a:t>   0 9 5</a:t>
            </a:r>
          </a:p>
          <a:p>
            <a:r>
              <a:rPr lang="en-US" sz="1800" b="1">
                <a:solidFill>
                  <a:srgbClr val="0000FF"/>
                </a:solidFill>
                <a:latin typeface="Arial" pitchFamily="34" charset="0"/>
              </a:rPr>
              <a:t>      1 1</a:t>
            </a:r>
          </a:p>
        </p:txBody>
      </p:sp>
      <p:sp>
        <p:nvSpPr>
          <p:cNvPr id="36924" name="Text Box 60"/>
          <p:cNvSpPr txBox="1">
            <a:spLocks noChangeArrowheads="1"/>
          </p:cNvSpPr>
          <p:nvPr/>
        </p:nvSpPr>
        <p:spPr bwMode="auto">
          <a:xfrm>
            <a:off x="2771775" y="5591175"/>
            <a:ext cx="228600" cy="26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100" b="1">
                <a:solidFill>
                  <a:srgbClr val="0000FF"/>
                </a:solidFill>
                <a:latin typeface="Arial" pitchFamily="34" charset="0"/>
              </a:rPr>
              <a:t>\</a:t>
            </a:r>
          </a:p>
        </p:txBody>
      </p:sp>
      <p:sp>
        <p:nvSpPr>
          <p:cNvPr id="36925" name="Text Box 61"/>
          <p:cNvSpPr txBox="1">
            <a:spLocks noChangeArrowheads="1"/>
          </p:cNvSpPr>
          <p:nvPr/>
        </p:nvSpPr>
        <p:spPr bwMode="auto">
          <a:xfrm>
            <a:off x="3395663" y="5576888"/>
            <a:ext cx="228600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100" b="1">
                <a:solidFill>
                  <a:srgbClr val="0000FF"/>
                </a:solidFill>
                <a:latin typeface="Arial" pitchFamily="34" charset="0"/>
              </a:rPr>
              <a:t>\</a:t>
            </a:r>
          </a:p>
        </p:txBody>
      </p:sp>
      <p:sp>
        <p:nvSpPr>
          <p:cNvPr id="36926" name="Line 62"/>
          <p:cNvSpPr>
            <a:spLocks noChangeShapeType="1"/>
          </p:cNvSpPr>
          <p:nvPr/>
        </p:nvSpPr>
        <p:spPr bwMode="auto">
          <a:xfrm>
            <a:off x="3200400" y="5486400"/>
            <a:ext cx="0" cy="106680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6927" name="Line 63"/>
          <p:cNvSpPr>
            <a:spLocks noChangeShapeType="1"/>
          </p:cNvSpPr>
          <p:nvPr/>
        </p:nvSpPr>
        <p:spPr bwMode="auto">
          <a:xfrm>
            <a:off x="3200400" y="5772150"/>
            <a:ext cx="6858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repeatCount="indefinite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369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0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69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69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69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2" dur="80"/>
                                        <p:tgtEl>
                                          <p:spTgt spid="3690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3" dur="80"/>
                                        <p:tgtEl>
                                          <p:spTgt spid="3690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80"/>
                                        <p:tgtEl>
                                          <p:spTgt spid="3690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8" presetClass="entr" presetSubtype="12" repeatCount="indefinite" fill="hold" grpId="0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9" dur="500"/>
                                        <p:tgtEl>
                                          <p:spTgt spid="369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1" presetClass="entr" presetSubtype="4" repeatCount="indefinite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2" dur="2000"/>
                                        <p:tgtEl>
                                          <p:spTgt spid="369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4" dur="500"/>
                                        <p:tgtEl>
                                          <p:spTgt spid="369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9" dur="500"/>
                                        <p:tgtEl>
                                          <p:spTgt spid="369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2" dur="500"/>
                                        <p:tgtEl>
                                          <p:spTgt spid="369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8" dur="80"/>
                                        <p:tgtEl>
                                          <p:spTgt spid="3690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9" dur="80"/>
                                        <p:tgtEl>
                                          <p:spTgt spid="3690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80"/>
                                        <p:tgtEl>
                                          <p:spTgt spid="3690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20" presetClass="exit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wedge">
                                      <p:cBhvr>
                                        <p:cTn id="52" dur="2000"/>
                                        <p:tgtEl>
                                          <p:spTgt spid="369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6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2200"/>
                            </p:stCondLst>
                            <p:childTnLst>
                              <p:par>
                                <p:cTn id="55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7" dur="2000"/>
                                        <p:tgtEl>
                                          <p:spTgt spid="369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69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69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69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69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369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69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69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369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69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69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369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69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69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369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69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904" grpId="0"/>
      <p:bldP spid="36916" grpId="0" animBg="1"/>
      <p:bldP spid="36916" grpId="1" animBg="1"/>
      <p:bldP spid="36917" grpId="0" animBg="1"/>
      <p:bldP spid="36917" grpId="1" animBg="1"/>
      <p:bldP spid="36922" grpId="0"/>
      <p:bldP spid="36922" grpId="1"/>
      <p:bldP spid="36923" grpId="0" animBg="1"/>
      <p:bldP spid="36924" grpId="0"/>
      <p:bldP spid="36925" grpId="0"/>
      <p:bldP spid="36926" grpId="0" animBg="1"/>
      <p:bldP spid="3692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1752600" y="381000"/>
            <a:ext cx="6096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800" b="1" u="sng">
                <a:solidFill>
                  <a:schemeClr val="bg1"/>
                </a:solidFill>
                <a:latin typeface="Arial" pitchFamily="34" charset="0"/>
              </a:rPr>
              <a:t>Toán:</a:t>
            </a:r>
            <a:r>
              <a:rPr lang="en-US" sz="1400">
                <a:latin typeface="Arial" pitchFamily="34" charset="0"/>
              </a:rPr>
              <a:t> </a:t>
            </a:r>
            <a:r>
              <a:rPr lang="en-US" sz="1400" b="1">
                <a:solidFill>
                  <a:srgbClr val="FFFF00"/>
                </a:solidFill>
                <a:latin typeface="Arial" pitchFamily="34" charset="0"/>
              </a:rPr>
              <a:t>CHIA MỘT SỐ THẬP PHÂN CHO MỘT SỐ THẬP PHÂN</a:t>
            </a:r>
          </a:p>
        </p:txBody>
      </p:sp>
      <p:sp>
        <p:nvSpPr>
          <p:cNvPr id="4099" name="Text Box 4"/>
          <p:cNvSpPr txBox="1">
            <a:spLocks noChangeArrowheads="1"/>
          </p:cNvSpPr>
          <p:nvPr/>
        </p:nvSpPr>
        <p:spPr bwMode="auto">
          <a:xfrm>
            <a:off x="4191000" y="914400"/>
            <a:ext cx="14478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400" b="1">
                <a:solidFill>
                  <a:srgbClr val="E7F620"/>
                </a:solidFill>
                <a:latin typeface="Arial" pitchFamily="34" charset="0"/>
                <a:sym typeface="Wingdings" pitchFamily="2" charset="2"/>
              </a:rPr>
              <a:t></a:t>
            </a:r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609600" y="1377950"/>
            <a:ext cx="8305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sz="1400" b="1">
                <a:solidFill>
                  <a:schemeClr val="bg1"/>
                </a:solidFill>
                <a:latin typeface="Arial" pitchFamily="34" charset="0"/>
              </a:rPr>
              <a:t>a) Ví dụ 1:</a:t>
            </a:r>
            <a:r>
              <a:rPr lang="en-US" sz="1400" b="1">
                <a:solidFill>
                  <a:srgbClr val="FFFF00"/>
                </a:solidFill>
                <a:latin typeface="Arial" pitchFamily="34" charset="0"/>
              </a:rPr>
              <a:t> Một thanh sắt dài 6,2dm cân nặng 23,56 kg. Hỏi 1dm của thanh sắt </a:t>
            </a:r>
            <a:r>
              <a:rPr lang="vi-VN" sz="1400" b="1">
                <a:solidFill>
                  <a:srgbClr val="FFFF00"/>
                </a:solidFill>
                <a:latin typeface="Arial" pitchFamily="34" charset="0"/>
              </a:rPr>
              <a:t>đ</a:t>
            </a:r>
            <a:r>
              <a:rPr lang="en-US" sz="1400" b="1">
                <a:solidFill>
                  <a:srgbClr val="FFFF00"/>
                </a:solidFill>
                <a:latin typeface="Arial" pitchFamily="34" charset="0"/>
              </a:rPr>
              <a:t>ó cân nặng bao nhiêu ki-lô-gam?</a:t>
            </a:r>
          </a:p>
        </p:txBody>
      </p:sp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2286000" y="2055813"/>
            <a:ext cx="44196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400" b="1">
                <a:solidFill>
                  <a:srgbClr val="FFFFFF"/>
                </a:solidFill>
                <a:latin typeface="Arial" pitchFamily="34" charset="0"/>
              </a:rPr>
              <a:t>Ta phải thực hiện phép chia: 23,56 : 6,2 </a:t>
            </a:r>
            <a:r>
              <a:rPr lang="en-US" sz="1400">
                <a:solidFill>
                  <a:srgbClr val="FFFFFF"/>
                </a:solidFill>
                <a:latin typeface="Arial" pitchFamily="34" charset="0"/>
              </a:rPr>
              <a:t>=</a:t>
            </a:r>
            <a:r>
              <a:rPr lang="en-US" sz="1400" b="1">
                <a:solidFill>
                  <a:srgbClr val="FFFFFF"/>
                </a:solidFill>
                <a:latin typeface="Arial" pitchFamily="34" charset="0"/>
              </a:rPr>
              <a:t> ? (kg)</a:t>
            </a:r>
            <a:endParaRPr lang="en-US" sz="1400" b="1">
              <a:solidFill>
                <a:srgbClr val="FFFFFF"/>
              </a:solidFill>
              <a:latin typeface="Arial" pitchFamily="34" charset="0"/>
              <a:sym typeface="Symbol" pitchFamily="18" charset="2"/>
            </a:endParaRPr>
          </a:p>
        </p:txBody>
      </p:sp>
      <p:sp>
        <p:nvSpPr>
          <p:cNvPr id="6156" name="Text Box 12"/>
          <p:cNvSpPr txBox="1">
            <a:spLocks noChangeArrowheads="1"/>
          </p:cNvSpPr>
          <p:nvPr/>
        </p:nvSpPr>
        <p:spPr bwMode="auto">
          <a:xfrm>
            <a:off x="685800" y="3048000"/>
            <a:ext cx="41148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400">
                <a:solidFill>
                  <a:srgbClr val="FFFF00"/>
                </a:solidFill>
                <a:latin typeface="Arial" pitchFamily="34" charset="0"/>
              </a:rPr>
              <a:t>*</a:t>
            </a:r>
            <a:r>
              <a:rPr lang="en-US" sz="1400" b="1">
                <a:solidFill>
                  <a:srgbClr val="FFFF00"/>
                </a:solidFill>
                <a:latin typeface="Arial" pitchFamily="34" charset="0"/>
              </a:rPr>
              <a:t> Thông th</a:t>
            </a:r>
            <a:r>
              <a:rPr lang="vi-VN" sz="1400" b="1">
                <a:solidFill>
                  <a:srgbClr val="FFFF00"/>
                </a:solidFill>
                <a:latin typeface="Arial" pitchFamily="34" charset="0"/>
              </a:rPr>
              <a:t>ư</a:t>
            </a:r>
            <a:r>
              <a:rPr lang="en-US" sz="1400" b="1">
                <a:solidFill>
                  <a:srgbClr val="FFFF00"/>
                </a:solidFill>
                <a:latin typeface="Arial" pitchFamily="34" charset="0"/>
              </a:rPr>
              <a:t>ờng ta </a:t>
            </a:r>
            <a:r>
              <a:rPr lang="vi-VN" sz="1400" b="1">
                <a:solidFill>
                  <a:srgbClr val="FFFF00"/>
                </a:solidFill>
                <a:latin typeface="Arial" pitchFamily="34" charset="0"/>
              </a:rPr>
              <a:t>đ</a:t>
            </a:r>
            <a:r>
              <a:rPr lang="en-US" sz="1400" b="1">
                <a:solidFill>
                  <a:srgbClr val="FFFF00"/>
                </a:solidFill>
                <a:latin typeface="Arial" pitchFamily="34" charset="0"/>
              </a:rPr>
              <a:t>ặt tính rồi làm nh</a:t>
            </a:r>
            <a:r>
              <a:rPr lang="vi-VN" sz="1400" b="1">
                <a:solidFill>
                  <a:srgbClr val="FFFF00"/>
                </a:solidFill>
                <a:latin typeface="Arial" pitchFamily="34" charset="0"/>
              </a:rPr>
              <a:t>ư</a:t>
            </a:r>
            <a:r>
              <a:rPr lang="en-US" sz="1400" b="1">
                <a:solidFill>
                  <a:srgbClr val="FFFF00"/>
                </a:solidFill>
                <a:latin typeface="Arial" pitchFamily="34" charset="0"/>
              </a:rPr>
              <a:t> sau:</a:t>
            </a:r>
            <a:endParaRPr lang="en-US" sz="1400" b="1">
              <a:solidFill>
                <a:srgbClr val="FFFF00"/>
              </a:solidFill>
              <a:latin typeface="Arial" pitchFamily="34" charset="0"/>
              <a:sym typeface="Symbol" pitchFamily="18" charset="2"/>
            </a:endParaRPr>
          </a:p>
        </p:txBody>
      </p:sp>
      <p:sp>
        <p:nvSpPr>
          <p:cNvPr id="4103" name="Line 27"/>
          <p:cNvSpPr>
            <a:spLocks noChangeShapeType="1"/>
          </p:cNvSpPr>
          <p:nvPr/>
        </p:nvSpPr>
        <p:spPr bwMode="auto">
          <a:xfrm>
            <a:off x="5029200" y="1143000"/>
            <a:ext cx="3886200" cy="0"/>
          </a:xfrm>
          <a:prstGeom prst="line">
            <a:avLst/>
          </a:prstGeom>
          <a:noFill/>
          <a:ln w="76200">
            <a:pattFill prst="solidDmnd">
              <a:fgClr>
                <a:schemeClr val="bg1"/>
              </a:fgClr>
              <a:bgClr>
                <a:srgbClr val="FF00FF"/>
              </a:bgClr>
            </a:patt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04" name="Line 28"/>
          <p:cNvSpPr>
            <a:spLocks noChangeShapeType="1"/>
          </p:cNvSpPr>
          <p:nvPr/>
        </p:nvSpPr>
        <p:spPr bwMode="auto">
          <a:xfrm>
            <a:off x="304800" y="1143000"/>
            <a:ext cx="3886200" cy="0"/>
          </a:xfrm>
          <a:prstGeom prst="line">
            <a:avLst/>
          </a:prstGeom>
          <a:noFill/>
          <a:ln w="76200">
            <a:pattFill prst="solidDmnd">
              <a:fgClr>
                <a:srgbClr val="FFFFFF"/>
              </a:fgClr>
              <a:bgClr>
                <a:srgbClr val="FF00FF"/>
              </a:bgClr>
            </a:patt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206" name="Text Box 62"/>
          <p:cNvSpPr txBox="1">
            <a:spLocks noChangeArrowheads="1"/>
          </p:cNvSpPr>
          <p:nvPr/>
        </p:nvSpPr>
        <p:spPr bwMode="auto">
          <a:xfrm>
            <a:off x="2286000" y="2443163"/>
            <a:ext cx="44196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US" sz="1400" b="1">
                <a:solidFill>
                  <a:srgbClr val="FFFFFF"/>
                </a:solidFill>
                <a:latin typeface="Arial" pitchFamily="34" charset="0"/>
              </a:rPr>
              <a:t>Ta có: 	23,56 : 6,2 </a:t>
            </a:r>
            <a:r>
              <a:rPr lang="en-US" sz="1400">
                <a:solidFill>
                  <a:srgbClr val="FFFFFF"/>
                </a:solidFill>
                <a:latin typeface="Arial" pitchFamily="34" charset="0"/>
              </a:rPr>
              <a:t>=</a:t>
            </a:r>
            <a:r>
              <a:rPr lang="en-US" sz="1400" b="1">
                <a:solidFill>
                  <a:srgbClr val="FFFFFF"/>
                </a:solidFill>
                <a:latin typeface="Arial" pitchFamily="34" charset="0"/>
              </a:rPr>
              <a:t> (23,56 x 10) : (6,2 x 10)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US" sz="1400" b="1">
                <a:solidFill>
                  <a:srgbClr val="FFFFFF"/>
                </a:solidFill>
                <a:latin typeface="Arial" pitchFamily="34" charset="0"/>
              </a:rPr>
              <a:t>	23,56 : 6,2 </a:t>
            </a:r>
            <a:r>
              <a:rPr lang="en-US" sz="1400">
                <a:solidFill>
                  <a:srgbClr val="FFFFFF"/>
                </a:solidFill>
                <a:latin typeface="Arial" pitchFamily="34" charset="0"/>
              </a:rPr>
              <a:t>=</a:t>
            </a:r>
            <a:r>
              <a:rPr lang="en-US" sz="1400" b="1">
                <a:solidFill>
                  <a:srgbClr val="FFFFFF"/>
                </a:solidFill>
                <a:latin typeface="Arial" pitchFamily="34" charset="0"/>
              </a:rPr>
              <a:t> 235,6 : 62</a:t>
            </a:r>
          </a:p>
        </p:txBody>
      </p:sp>
      <p:sp>
        <p:nvSpPr>
          <p:cNvPr id="6209" name="Text Box 65"/>
          <p:cNvSpPr txBox="1">
            <a:spLocks noChangeArrowheads="1"/>
          </p:cNvSpPr>
          <p:nvPr/>
        </p:nvSpPr>
        <p:spPr bwMode="auto">
          <a:xfrm>
            <a:off x="762000" y="3429000"/>
            <a:ext cx="7620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>
                <a:solidFill>
                  <a:srgbClr val="FFFFFF"/>
                </a:solidFill>
                <a:latin typeface="Arial" pitchFamily="34" charset="0"/>
              </a:rPr>
              <a:t>2 3,5 6</a:t>
            </a:r>
          </a:p>
        </p:txBody>
      </p:sp>
      <p:sp>
        <p:nvSpPr>
          <p:cNvPr id="6212" name="Text Box 68"/>
          <p:cNvSpPr txBox="1">
            <a:spLocks noChangeArrowheads="1"/>
          </p:cNvSpPr>
          <p:nvPr/>
        </p:nvSpPr>
        <p:spPr bwMode="auto">
          <a:xfrm>
            <a:off x="1500188" y="3419475"/>
            <a:ext cx="6858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>
                <a:solidFill>
                  <a:srgbClr val="FFFFFF"/>
                </a:solidFill>
                <a:latin typeface="Arial" pitchFamily="34" charset="0"/>
              </a:rPr>
              <a:t>6,2</a:t>
            </a:r>
          </a:p>
        </p:txBody>
      </p:sp>
      <p:sp>
        <p:nvSpPr>
          <p:cNvPr id="4108" name="Text Box 79"/>
          <p:cNvSpPr txBox="1">
            <a:spLocks noChangeArrowheads="1"/>
          </p:cNvSpPr>
          <p:nvPr/>
        </p:nvSpPr>
        <p:spPr bwMode="auto">
          <a:xfrm>
            <a:off x="0" y="2743200"/>
            <a:ext cx="4572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>
                <a:solidFill>
                  <a:srgbClr val="FFFFFF"/>
                </a:solidFill>
                <a:latin typeface="Arial" pitchFamily="34" charset="0"/>
              </a:rPr>
              <a:t>O</a:t>
            </a:r>
          </a:p>
        </p:txBody>
      </p:sp>
      <p:sp>
        <p:nvSpPr>
          <p:cNvPr id="4109" name="Text Box 80"/>
          <p:cNvSpPr txBox="1">
            <a:spLocks noChangeArrowheads="1"/>
          </p:cNvSpPr>
          <p:nvPr/>
        </p:nvSpPr>
        <p:spPr bwMode="auto">
          <a:xfrm>
            <a:off x="0" y="1524000"/>
            <a:ext cx="4572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>
                <a:solidFill>
                  <a:srgbClr val="FFFFFF"/>
                </a:solidFill>
                <a:latin typeface="Arial" pitchFamily="34" charset="0"/>
              </a:rPr>
              <a:t>B</a:t>
            </a:r>
          </a:p>
        </p:txBody>
      </p:sp>
      <p:sp>
        <p:nvSpPr>
          <p:cNvPr id="4110" name="Text Box 81"/>
          <p:cNvSpPr txBox="1">
            <a:spLocks noChangeArrowheads="1"/>
          </p:cNvSpPr>
          <p:nvPr/>
        </p:nvSpPr>
        <p:spPr bwMode="auto">
          <a:xfrm>
            <a:off x="14288" y="3519488"/>
            <a:ext cx="4572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>
                <a:solidFill>
                  <a:srgbClr val="FFFFFF"/>
                </a:solidFill>
                <a:latin typeface="Arial" pitchFamily="34" charset="0"/>
              </a:rPr>
              <a:t>V</a:t>
            </a:r>
          </a:p>
        </p:txBody>
      </p:sp>
      <p:sp>
        <p:nvSpPr>
          <p:cNvPr id="4111" name="Text Box 82"/>
          <p:cNvSpPr txBox="1">
            <a:spLocks noChangeArrowheads="1"/>
          </p:cNvSpPr>
          <p:nvPr/>
        </p:nvSpPr>
        <p:spPr bwMode="auto">
          <a:xfrm>
            <a:off x="0" y="3138488"/>
            <a:ext cx="4572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>
                <a:solidFill>
                  <a:srgbClr val="FFFFFF"/>
                </a:solidFill>
                <a:latin typeface="Arial" pitchFamily="34" charset="0"/>
              </a:rPr>
              <a:t>S</a:t>
            </a:r>
          </a:p>
        </p:txBody>
      </p:sp>
      <p:sp>
        <p:nvSpPr>
          <p:cNvPr id="4112" name="Text Box 83"/>
          <p:cNvSpPr txBox="1">
            <a:spLocks noChangeArrowheads="1"/>
          </p:cNvSpPr>
          <p:nvPr/>
        </p:nvSpPr>
        <p:spPr bwMode="auto">
          <a:xfrm>
            <a:off x="0" y="2376488"/>
            <a:ext cx="4572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>
                <a:solidFill>
                  <a:srgbClr val="FFFFFF"/>
                </a:solidFill>
                <a:latin typeface="Arial" pitchFamily="34" charset="0"/>
              </a:rPr>
              <a:t>N</a:t>
            </a:r>
          </a:p>
        </p:txBody>
      </p:sp>
      <p:sp>
        <p:nvSpPr>
          <p:cNvPr id="6228" name="Text Box 84"/>
          <p:cNvSpPr txBox="1">
            <a:spLocks noChangeArrowheads="1"/>
          </p:cNvSpPr>
          <p:nvPr/>
        </p:nvSpPr>
        <p:spPr bwMode="auto">
          <a:xfrm>
            <a:off x="3200400" y="3367088"/>
            <a:ext cx="48768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>
                <a:solidFill>
                  <a:srgbClr val="FFFF00"/>
                </a:solidFill>
                <a:latin typeface="Arial" pitchFamily="34" charset="0"/>
              </a:rPr>
              <a:t>•</a:t>
            </a:r>
            <a:r>
              <a:rPr lang="en-US" sz="1400" b="1">
                <a:solidFill>
                  <a:srgbClr val="FFFFFF"/>
                </a:solidFill>
                <a:latin typeface="Arial" pitchFamily="34" charset="0"/>
              </a:rPr>
              <a:t> Phần thập phân của số 6,2 có một chữ số.</a:t>
            </a:r>
          </a:p>
        </p:txBody>
      </p:sp>
      <p:sp>
        <p:nvSpPr>
          <p:cNvPr id="6229" name="Text Box 85"/>
          <p:cNvSpPr txBox="1">
            <a:spLocks noChangeArrowheads="1"/>
          </p:cNvSpPr>
          <p:nvPr/>
        </p:nvSpPr>
        <p:spPr bwMode="auto">
          <a:xfrm>
            <a:off x="3200400" y="3716338"/>
            <a:ext cx="5791200" cy="630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1400" b="1">
                <a:solidFill>
                  <a:srgbClr val="FFFF00"/>
                </a:solidFill>
                <a:latin typeface="Arial" pitchFamily="34" charset="0"/>
              </a:rPr>
              <a:t>•</a:t>
            </a:r>
            <a:r>
              <a:rPr lang="en-US" sz="1400" b="1">
                <a:solidFill>
                  <a:srgbClr val="FFFFFF"/>
                </a:solidFill>
                <a:latin typeface="Arial" pitchFamily="34" charset="0"/>
              </a:rPr>
              <a:t> Chuyển  dấu  phẩy  của số  23,56  sang  bên phải một chữ  số </a:t>
            </a:r>
          </a:p>
          <a:p>
            <a:pPr algn="just">
              <a:spcBef>
                <a:spcPct val="50000"/>
              </a:spcBef>
            </a:pPr>
            <a:r>
              <a:rPr lang="vi-VN" sz="1400" b="1">
                <a:solidFill>
                  <a:srgbClr val="FFFFFF"/>
                </a:solidFill>
                <a:latin typeface="Arial" pitchFamily="34" charset="0"/>
              </a:rPr>
              <a:t>đư</a:t>
            </a:r>
            <a:r>
              <a:rPr lang="en-US" sz="1400" b="1">
                <a:solidFill>
                  <a:srgbClr val="FFFFFF"/>
                </a:solidFill>
                <a:latin typeface="Arial" pitchFamily="34" charset="0"/>
              </a:rPr>
              <a:t>ợc 235,6; </a:t>
            </a:r>
          </a:p>
        </p:txBody>
      </p:sp>
      <p:sp>
        <p:nvSpPr>
          <p:cNvPr id="6230" name="Text Box 86"/>
          <p:cNvSpPr txBox="1">
            <a:spLocks noChangeArrowheads="1"/>
          </p:cNvSpPr>
          <p:nvPr/>
        </p:nvSpPr>
        <p:spPr bwMode="auto">
          <a:xfrm>
            <a:off x="3200400" y="4572000"/>
            <a:ext cx="51816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>
                <a:solidFill>
                  <a:srgbClr val="FFFF00"/>
                </a:solidFill>
                <a:latin typeface="Arial" pitchFamily="34" charset="0"/>
              </a:rPr>
              <a:t>•</a:t>
            </a:r>
            <a:r>
              <a:rPr lang="en-US" sz="1400" b="1">
                <a:solidFill>
                  <a:srgbClr val="FFFFFF"/>
                </a:solidFill>
                <a:latin typeface="Arial" pitchFamily="34" charset="0"/>
              </a:rPr>
              <a:t> Thực hiện phép chia 235,6 : 62.</a:t>
            </a:r>
          </a:p>
        </p:txBody>
      </p:sp>
      <p:sp>
        <p:nvSpPr>
          <p:cNvPr id="6250" name="Line 106"/>
          <p:cNvSpPr>
            <a:spLocks noChangeShapeType="1"/>
          </p:cNvSpPr>
          <p:nvPr/>
        </p:nvSpPr>
        <p:spPr bwMode="auto">
          <a:xfrm>
            <a:off x="1524000" y="3748088"/>
            <a:ext cx="471488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251" name="Line 107"/>
          <p:cNvSpPr>
            <a:spLocks noChangeShapeType="1"/>
          </p:cNvSpPr>
          <p:nvPr/>
        </p:nvSpPr>
        <p:spPr bwMode="auto">
          <a:xfrm>
            <a:off x="1524000" y="3505200"/>
            <a:ext cx="0" cy="7620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253" name="Text Box 109"/>
          <p:cNvSpPr txBox="1">
            <a:spLocks noChangeArrowheads="1"/>
          </p:cNvSpPr>
          <p:nvPr/>
        </p:nvSpPr>
        <p:spPr bwMode="auto">
          <a:xfrm>
            <a:off x="3886200" y="4129088"/>
            <a:ext cx="53340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1400" b="1">
                <a:solidFill>
                  <a:srgbClr val="FFFFFF"/>
                </a:solidFill>
                <a:latin typeface="Arial" pitchFamily="34" charset="0"/>
              </a:rPr>
              <a:t>         bỏ dấu phẩy ở số 6,2 </a:t>
            </a:r>
            <a:r>
              <a:rPr lang="vi-VN" sz="1400" b="1">
                <a:solidFill>
                  <a:srgbClr val="FFFFFF"/>
                </a:solidFill>
                <a:latin typeface="Arial" pitchFamily="34" charset="0"/>
              </a:rPr>
              <a:t>đư</a:t>
            </a:r>
            <a:r>
              <a:rPr lang="en-US" sz="1400" b="1">
                <a:solidFill>
                  <a:srgbClr val="FFFFFF"/>
                </a:solidFill>
                <a:latin typeface="Arial" pitchFamily="34" charset="0"/>
              </a:rPr>
              <a:t>ợc 62.</a:t>
            </a:r>
            <a:endParaRPr lang="en-US" sz="1400">
              <a:latin typeface="Arial" pitchFamily="34" charset="0"/>
            </a:endParaRPr>
          </a:p>
        </p:txBody>
      </p:sp>
      <p:sp>
        <p:nvSpPr>
          <p:cNvPr id="4119" name="Text Box 115"/>
          <p:cNvSpPr txBox="1">
            <a:spLocks noChangeArrowheads="1"/>
          </p:cNvSpPr>
          <p:nvPr/>
        </p:nvSpPr>
        <p:spPr bwMode="auto">
          <a:xfrm>
            <a:off x="0" y="1995488"/>
            <a:ext cx="4572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>
                <a:solidFill>
                  <a:srgbClr val="FFFFFF"/>
                </a:solidFill>
                <a:latin typeface="Arial" pitchFamily="34" charset="0"/>
              </a:rPr>
              <a:t>Đ</a:t>
            </a:r>
          </a:p>
        </p:txBody>
      </p:sp>
      <p:sp>
        <p:nvSpPr>
          <p:cNvPr id="6260" name="Text Box 116"/>
          <p:cNvSpPr txBox="1">
            <a:spLocks noChangeArrowheads="1"/>
          </p:cNvSpPr>
          <p:nvPr/>
        </p:nvSpPr>
        <p:spPr bwMode="auto">
          <a:xfrm>
            <a:off x="1204913" y="3429000"/>
            <a:ext cx="2286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>
                <a:solidFill>
                  <a:srgbClr val="FFFF00"/>
                </a:solidFill>
                <a:latin typeface="Arial" pitchFamily="34" charset="0"/>
              </a:rPr>
              <a:t>,</a:t>
            </a:r>
          </a:p>
        </p:txBody>
      </p:sp>
      <p:sp>
        <p:nvSpPr>
          <p:cNvPr id="6261" name="Text Box 117"/>
          <p:cNvSpPr txBox="1">
            <a:spLocks noChangeArrowheads="1"/>
          </p:cNvSpPr>
          <p:nvPr/>
        </p:nvSpPr>
        <p:spPr bwMode="auto">
          <a:xfrm>
            <a:off x="1662113" y="3414713"/>
            <a:ext cx="2286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>
                <a:solidFill>
                  <a:srgbClr val="66FF33"/>
                </a:solidFill>
                <a:latin typeface="Arial" pitchFamily="34" charset="0"/>
              </a:rPr>
              <a:t>2</a:t>
            </a:r>
          </a:p>
        </p:txBody>
      </p:sp>
      <p:sp>
        <p:nvSpPr>
          <p:cNvPr id="6262" name="Text Box 118"/>
          <p:cNvSpPr txBox="1">
            <a:spLocks noChangeArrowheads="1"/>
          </p:cNvSpPr>
          <p:nvPr/>
        </p:nvSpPr>
        <p:spPr bwMode="auto">
          <a:xfrm>
            <a:off x="1052513" y="3562350"/>
            <a:ext cx="228600" cy="25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050" b="1">
                <a:solidFill>
                  <a:srgbClr val="FFFF00"/>
                </a:solidFill>
                <a:latin typeface="Arial" charset="0"/>
              </a:rPr>
              <a:t>\</a:t>
            </a:r>
          </a:p>
        </p:txBody>
      </p:sp>
      <p:sp>
        <p:nvSpPr>
          <p:cNvPr id="6263" name="Text Box 119"/>
          <p:cNvSpPr txBox="1">
            <a:spLocks noChangeArrowheads="1"/>
          </p:cNvSpPr>
          <p:nvPr/>
        </p:nvSpPr>
        <p:spPr bwMode="auto">
          <a:xfrm>
            <a:off x="1609725" y="3548063"/>
            <a:ext cx="228600" cy="25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050" b="1">
                <a:solidFill>
                  <a:srgbClr val="FFFF00"/>
                </a:solidFill>
                <a:latin typeface="Arial" charset="0"/>
              </a:rPr>
              <a:t>\</a:t>
            </a:r>
          </a:p>
        </p:txBody>
      </p:sp>
      <p:sp>
        <p:nvSpPr>
          <p:cNvPr id="6264" name="Text Box 120"/>
          <p:cNvSpPr txBox="1">
            <a:spLocks noChangeArrowheads="1"/>
          </p:cNvSpPr>
          <p:nvPr/>
        </p:nvSpPr>
        <p:spPr bwMode="auto">
          <a:xfrm>
            <a:off x="180975" y="2362200"/>
            <a:ext cx="3048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>
                <a:solidFill>
                  <a:srgbClr val="FFFF00"/>
                </a:solidFill>
                <a:latin typeface="Arial" pitchFamily="34" charset="0"/>
              </a:rPr>
              <a:t>2</a:t>
            </a:r>
          </a:p>
        </p:txBody>
      </p:sp>
      <p:sp>
        <p:nvSpPr>
          <p:cNvPr id="6265" name="Line 121"/>
          <p:cNvSpPr>
            <a:spLocks noChangeShapeType="1"/>
          </p:cNvSpPr>
          <p:nvPr/>
        </p:nvSpPr>
        <p:spPr bwMode="auto">
          <a:xfrm>
            <a:off x="3248025" y="1690688"/>
            <a:ext cx="6096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266" name="Line 122"/>
          <p:cNvSpPr>
            <a:spLocks noChangeShapeType="1"/>
          </p:cNvSpPr>
          <p:nvPr/>
        </p:nvSpPr>
        <p:spPr bwMode="auto">
          <a:xfrm>
            <a:off x="4724400" y="1704975"/>
            <a:ext cx="8382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267" name="Line 123"/>
          <p:cNvSpPr>
            <a:spLocks noChangeShapeType="1"/>
          </p:cNvSpPr>
          <p:nvPr/>
        </p:nvSpPr>
        <p:spPr bwMode="auto">
          <a:xfrm>
            <a:off x="5943600" y="1704975"/>
            <a:ext cx="4572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268" name="Line 124"/>
          <p:cNvSpPr>
            <a:spLocks noChangeShapeType="1"/>
          </p:cNvSpPr>
          <p:nvPr/>
        </p:nvSpPr>
        <p:spPr bwMode="auto">
          <a:xfrm>
            <a:off x="1676400" y="1981200"/>
            <a:ext cx="8382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6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6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6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6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1" dur="80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2" dur="80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80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56" presetClass="entr" presetSubtype="0" repeatCount="4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8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9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18" presetClass="entr" presetSubtype="12" repeatCount="indefinite" fill="hold" grpId="0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6" dur="500"/>
                                        <p:tgtEl>
                                          <p:spTgt spid="6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8" presetClass="exit" presetSubtype="1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50" dur="500"/>
                                        <p:tgtEl>
                                          <p:spTgt spid="62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6" dur="80"/>
                                        <p:tgtEl>
                                          <p:spTgt spid="620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7" dur="80"/>
                                        <p:tgtEl>
                                          <p:spTgt spid="620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80"/>
                                        <p:tgtEl>
                                          <p:spTgt spid="620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61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2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4" dur="80"/>
                                        <p:tgtEl>
                                          <p:spTgt spid="620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5" dur="80"/>
                                        <p:tgtEl>
                                          <p:spTgt spid="620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6" dur="80"/>
                                        <p:tgtEl>
                                          <p:spTgt spid="620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 nodeType="afterGroup">
                            <p:stCondLst>
                              <p:cond delay="1240"/>
                            </p:stCondLst>
                            <p:childTnLst>
                              <p:par>
                                <p:cTn id="7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6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 nodeType="afterGroup">
                            <p:stCondLst>
                              <p:cond delay="1740"/>
                            </p:stCondLst>
                            <p:childTnLst>
                              <p:par>
                                <p:cTn id="82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84" dur="500"/>
                                        <p:tgtEl>
                                          <p:spTgt spid="6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 nodeType="afterGroup">
                            <p:stCondLst>
                              <p:cond delay="2240"/>
                            </p:stCondLst>
                            <p:childTnLst>
                              <p:par>
                                <p:cTn id="86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8" dur="80"/>
                                        <p:tgtEl>
                                          <p:spTgt spid="62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9" dur="80"/>
                                        <p:tgtEl>
                                          <p:spTgt spid="62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0" dur="80"/>
                                        <p:tgtEl>
                                          <p:spTgt spid="62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5" dur="80"/>
                                        <p:tgtEl>
                                          <p:spTgt spid="62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6" dur="80"/>
                                        <p:tgtEl>
                                          <p:spTgt spid="62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7" dur="80"/>
                                        <p:tgtEl>
                                          <p:spTgt spid="62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 nodeType="afterGroup">
                            <p:stCondLst>
                              <p:cond delay="1320"/>
                            </p:stCondLst>
                            <p:childTnLst>
                              <p:par>
                                <p:cTn id="9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1" dur="500"/>
                                        <p:tgtEl>
                                          <p:spTgt spid="6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 nodeType="clickPar">
                      <p:stCondLst>
                        <p:cond delay="indefinite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6" dur="80"/>
                                        <p:tgtEl>
                                          <p:spTgt spid="62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07" dur="80"/>
                                        <p:tgtEl>
                                          <p:spTgt spid="62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8" dur="80"/>
                                        <p:tgtEl>
                                          <p:spTgt spid="62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 nodeType="afterGroup">
                            <p:stCondLst>
                              <p:cond delay="2160"/>
                            </p:stCondLst>
                            <p:childTnLst>
                              <p:par>
                                <p:cTn id="110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62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62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62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 nodeType="afterGroup">
                            <p:stCondLst>
                              <p:cond delay="3160"/>
                            </p:stCondLst>
                            <p:childTnLst>
                              <p:par>
                                <p:cTn id="116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1000"/>
                                        <p:tgtEl>
                                          <p:spTgt spid="62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62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62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 nodeType="clickPar">
                      <p:stCondLst>
                        <p:cond delay="indefinite"/>
                      </p:stCondLst>
                      <p:childTnLst>
                        <p:par>
                          <p:cTn id="1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5" dur="80"/>
                                        <p:tgtEl>
                                          <p:spTgt spid="625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6" dur="80"/>
                                        <p:tgtEl>
                                          <p:spTgt spid="625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7" dur="80"/>
                                        <p:tgtEl>
                                          <p:spTgt spid="625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1000"/>
                                        <p:tgtEl>
                                          <p:spTgt spid="62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62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62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 nodeType="clickPar">
                      <p:stCondLst>
                        <p:cond delay="indefinite"/>
                      </p:stCondLst>
                      <p:childTnLst>
                        <p:par>
                          <p:cTn id="1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5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100"/>
                                        <p:tgtEl>
                                          <p:spTgt spid="62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8" dur="400" fill="hold"/>
                                        <p:tgtEl>
                                          <p:spTgt spid="62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400" fill="hold"/>
                                        <p:tgtEl>
                                          <p:spTgt spid="62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2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2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/>
      <p:bldP spid="6149" grpId="0"/>
      <p:bldP spid="6150" grpId="0"/>
      <p:bldP spid="6156" grpId="0"/>
      <p:bldP spid="6206" grpId="0"/>
      <p:bldP spid="6209" grpId="0"/>
      <p:bldP spid="6212" grpId="0"/>
      <p:bldP spid="6228" grpId="0"/>
      <p:bldP spid="6229" grpId="0"/>
      <p:bldP spid="6230" grpId="0"/>
      <p:bldP spid="6250" grpId="0" animBg="1"/>
      <p:bldP spid="6251" grpId="0" animBg="1"/>
      <p:bldP spid="6253" grpId="0"/>
      <p:bldP spid="6260" grpId="0"/>
      <p:bldP spid="6261" grpId="0"/>
      <p:bldP spid="6262" grpId="0"/>
      <p:bldP spid="6263" grpId="0"/>
      <p:bldP spid="6264" grpId="0"/>
      <p:bldP spid="6264" grpId="1"/>
      <p:bldP spid="6265" grpId="0" animBg="1"/>
      <p:bldP spid="6266" grpId="0" animBg="1"/>
      <p:bldP spid="6267" grpId="0" animBg="1"/>
      <p:bldP spid="626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1752600" y="533400"/>
            <a:ext cx="6096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800" b="1" u="sng">
                <a:solidFill>
                  <a:schemeClr val="bg1"/>
                </a:solidFill>
                <a:latin typeface="Arial" pitchFamily="34" charset="0"/>
              </a:rPr>
              <a:t>Toán:</a:t>
            </a:r>
            <a:r>
              <a:rPr lang="en-US" sz="1400">
                <a:latin typeface="Arial" pitchFamily="34" charset="0"/>
              </a:rPr>
              <a:t> </a:t>
            </a:r>
            <a:r>
              <a:rPr lang="en-US" sz="1400" b="1">
                <a:solidFill>
                  <a:srgbClr val="FFFF00"/>
                </a:solidFill>
                <a:latin typeface="Arial" pitchFamily="34" charset="0"/>
              </a:rPr>
              <a:t>CHIA MỘT SỐ THẬP PHÂN CHO MỘT SỐ THẬP PHÂN</a:t>
            </a: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4191000" y="914400"/>
            <a:ext cx="14478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400" b="1">
                <a:solidFill>
                  <a:srgbClr val="E7F620"/>
                </a:solidFill>
                <a:latin typeface="Arial" pitchFamily="34" charset="0"/>
                <a:sym typeface="Wingdings" pitchFamily="2" charset="2"/>
              </a:rPr>
              <a:t></a:t>
            </a:r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609600" y="1377950"/>
            <a:ext cx="8305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sz="1400" b="1">
                <a:solidFill>
                  <a:schemeClr val="bg1"/>
                </a:solidFill>
                <a:latin typeface="Arial" pitchFamily="34" charset="0"/>
              </a:rPr>
              <a:t>a) Ví dụ 1:</a:t>
            </a:r>
            <a:r>
              <a:rPr lang="en-US" sz="1400" b="1">
                <a:solidFill>
                  <a:srgbClr val="FFFF00"/>
                </a:solidFill>
                <a:latin typeface="Arial" pitchFamily="34" charset="0"/>
              </a:rPr>
              <a:t> Một thanh sắt dài 6,2dm cân nặng 23,56 kg. Hỏi 1dm của thanh sắt </a:t>
            </a:r>
            <a:r>
              <a:rPr lang="vi-VN" sz="1400" b="1">
                <a:solidFill>
                  <a:srgbClr val="FFFF00"/>
                </a:solidFill>
                <a:latin typeface="Arial" pitchFamily="34" charset="0"/>
              </a:rPr>
              <a:t>đ</a:t>
            </a:r>
            <a:r>
              <a:rPr lang="en-US" sz="1400" b="1">
                <a:solidFill>
                  <a:srgbClr val="FFFF00"/>
                </a:solidFill>
                <a:latin typeface="Arial" pitchFamily="34" charset="0"/>
              </a:rPr>
              <a:t>ó cân nặng bao nhiêu ki-lô-gam?</a:t>
            </a:r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2286000" y="2055813"/>
            <a:ext cx="44196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400" b="1">
                <a:solidFill>
                  <a:srgbClr val="FFFFFF"/>
                </a:solidFill>
                <a:latin typeface="Arial" pitchFamily="34" charset="0"/>
              </a:rPr>
              <a:t>Ta phải thực hiện phép chia: 23,56 : 6,2 </a:t>
            </a:r>
            <a:r>
              <a:rPr lang="en-US" sz="1400">
                <a:solidFill>
                  <a:srgbClr val="FFFFFF"/>
                </a:solidFill>
                <a:latin typeface="Arial" pitchFamily="34" charset="0"/>
              </a:rPr>
              <a:t>=</a:t>
            </a:r>
            <a:r>
              <a:rPr lang="en-US" sz="1400" b="1">
                <a:solidFill>
                  <a:srgbClr val="FFFFFF"/>
                </a:solidFill>
                <a:latin typeface="Arial" pitchFamily="34" charset="0"/>
              </a:rPr>
              <a:t> ? (kg)</a:t>
            </a:r>
            <a:endParaRPr lang="en-US" sz="1400" b="1">
              <a:solidFill>
                <a:srgbClr val="FFFFFF"/>
              </a:solidFill>
              <a:latin typeface="Arial" pitchFamily="34" charset="0"/>
              <a:sym typeface="Symbol" pitchFamily="18" charset="2"/>
            </a:endParaRPr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685800" y="3048000"/>
            <a:ext cx="41148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400">
                <a:solidFill>
                  <a:srgbClr val="FFFF00"/>
                </a:solidFill>
                <a:latin typeface="Arial" pitchFamily="34" charset="0"/>
              </a:rPr>
              <a:t>*</a:t>
            </a:r>
            <a:r>
              <a:rPr lang="en-US" sz="1400" b="1">
                <a:solidFill>
                  <a:srgbClr val="FFFF00"/>
                </a:solidFill>
                <a:latin typeface="Arial" pitchFamily="34" charset="0"/>
              </a:rPr>
              <a:t> Thông th</a:t>
            </a:r>
            <a:r>
              <a:rPr lang="vi-VN" sz="1400" b="1">
                <a:solidFill>
                  <a:srgbClr val="FFFF00"/>
                </a:solidFill>
                <a:latin typeface="Arial" pitchFamily="34" charset="0"/>
              </a:rPr>
              <a:t>ư</a:t>
            </a:r>
            <a:r>
              <a:rPr lang="en-US" sz="1400" b="1">
                <a:solidFill>
                  <a:srgbClr val="FFFF00"/>
                </a:solidFill>
                <a:latin typeface="Arial" pitchFamily="34" charset="0"/>
              </a:rPr>
              <a:t>ờng ta </a:t>
            </a:r>
            <a:r>
              <a:rPr lang="vi-VN" sz="1400" b="1">
                <a:solidFill>
                  <a:srgbClr val="FFFF00"/>
                </a:solidFill>
                <a:latin typeface="Arial" pitchFamily="34" charset="0"/>
              </a:rPr>
              <a:t>đ</a:t>
            </a:r>
            <a:r>
              <a:rPr lang="en-US" sz="1400" b="1">
                <a:solidFill>
                  <a:srgbClr val="FFFF00"/>
                </a:solidFill>
                <a:latin typeface="Arial" pitchFamily="34" charset="0"/>
              </a:rPr>
              <a:t>ặt tính rồi làm nh</a:t>
            </a:r>
            <a:r>
              <a:rPr lang="vi-VN" sz="1400" b="1">
                <a:solidFill>
                  <a:srgbClr val="FFFF00"/>
                </a:solidFill>
                <a:latin typeface="Arial" pitchFamily="34" charset="0"/>
              </a:rPr>
              <a:t>ư</a:t>
            </a:r>
            <a:r>
              <a:rPr lang="en-US" sz="1400" b="1">
                <a:solidFill>
                  <a:srgbClr val="FFFF00"/>
                </a:solidFill>
                <a:latin typeface="Arial" pitchFamily="34" charset="0"/>
              </a:rPr>
              <a:t> sau:</a:t>
            </a:r>
            <a:endParaRPr lang="en-US" sz="1400" b="1">
              <a:solidFill>
                <a:srgbClr val="FFFF00"/>
              </a:solidFill>
              <a:latin typeface="Arial" pitchFamily="34" charset="0"/>
              <a:sym typeface="Symbol" pitchFamily="18" charset="2"/>
            </a:endParaRPr>
          </a:p>
        </p:txBody>
      </p:sp>
      <p:sp>
        <p:nvSpPr>
          <p:cNvPr id="5127" name="Line 7"/>
          <p:cNvSpPr>
            <a:spLocks noChangeShapeType="1"/>
          </p:cNvSpPr>
          <p:nvPr/>
        </p:nvSpPr>
        <p:spPr bwMode="auto">
          <a:xfrm>
            <a:off x="5029200" y="1143000"/>
            <a:ext cx="3886200" cy="0"/>
          </a:xfrm>
          <a:prstGeom prst="line">
            <a:avLst/>
          </a:prstGeom>
          <a:noFill/>
          <a:ln w="76200">
            <a:pattFill prst="solidDmnd">
              <a:fgClr>
                <a:schemeClr val="bg1"/>
              </a:fgClr>
              <a:bgClr>
                <a:srgbClr val="FF00FF"/>
              </a:bgClr>
            </a:patt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304800" y="1143000"/>
            <a:ext cx="3886200" cy="0"/>
          </a:xfrm>
          <a:prstGeom prst="line">
            <a:avLst/>
          </a:prstGeom>
          <a:noFill/>
          <a:ln w="76200">
            <a:pattFill prst="solidDmnd">
              <a:fgClr>
                <a:srgbClr val="FFFFFF"/>
              </a:fgClr>
              <a:bgClr>
                <a:srgbClr val="FF00FF"/>
              </a:bgClr>
            </a:patt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29" name="Text Box 9"/>
          <p:cNvSpPr txBox="1">
            <a:spLocks noChangeArrowheads="1"/>
          </p:cNvSpPr>
          <p:nvPr/>
        </p:nvSpPr>
        <p:spPr bwMode="auto">
          <a:xfrm>
            <a:off x="2286000" y="2443163"/>
            <a:ext cx="44196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US" sz="1400" b="1">
                <a:solidFill>
                  <a:srgbClr val="FFFFFF"/>
                </a:solidFill>
                <a:latin typeface="Arial" pitchFamily="34" charset="0"/>
              </a:rPr>
              <a:t>Ta có: 	23,56 : 6,2 </a:t>
            </a:r>
            <a:r>
              <a:rPr lang="en-US" sz="1400">
                <a:solidFill>
                  <a:srgbClr val="FFFFFF"/>
                </a:solidFill>
                <a:latin typeface="Arial" pitchFamily="34" charset="0"/>
              </a:rPr>
              <a:t>=</a:t>
            </a:r>
            <a:r>
              <a:rPr lang="en-US" sz="1400" b="1">
                <a:solidFill>
                  <a:srgbClr val="FFFFFF"/>
                </a:solidFill>
                <a:latin typeface="Arial" pitchFamily="34" charset="0"/>
              </a:rPr>
              <a:t> (23,56 x 10) : (6,2 x 10)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US" sz="1400" b="1">
                <a:solidFill>
                  <a:srgbClr val="FFFFFF"/>
                </a:solidFill>
                <a:latin typeface="Arial" pitchFamily="34" charset="0"/>
              </a:rPr>
              <a:t>	23,56 : 6,2 </a:t>
            </a:r>
            <a:r>
              <a:rPr lang="en-US" sz="1400">
                <a:solidFill>
                  <a:srgbClr val="FFFFFF"/>
                </a:solidFill>
                <a:latin typeface="Arial" pitchFamily="34" charset="0"/>
              </a:rPr>
              <a:t>=</a:t>
            </a:r>
            <a:r>
              <a:rPr lang="en-US" sz="1400" b="1">
                <a:solidFill>
                  <a:srgbClr val="FFFFFF"/>
                </a:solidFill>
                <a:latin typeface="Arial" pitchFamily="34" charset="0"/>
              </a:rPr>
              <a:t> 235,6 : 62 </a:t>
            </a:r>
            <a:r>
              <a:rPr lang="en-US" sz="1400">
                <a:solidFill>
                  <a:srgbClr val="FFFFFF"/>
                </a:solidFill>
                <a:latin typeface="Arial" pitchFamily="34" charset="0"/>
              </a:rPr>
              <a:t>=</a:t>
            </a:r>
            <a:r>
              <a:rPr lang="en-US" sz="1400" b="1">
                <a:solidFill>
                  <a:srgbClr val="FFFFFF"/>
                </a:solidFill>
                <a:latin typeface="Arial" pitchFamily="34" charset="0"/>
              </a:rPr>
              <a:t> 3,8 (kg)</a:t>
            </a:r>
          </a:p>
        </p:txBody>
      </p:sp>
      <p:sp>
        <p:nvSpPr>
          <p:cNvPr id="5130" name="Text Box 10"/>
          <p:cNvSpPr txBox="1">
            <a:spLocks noChangeArrowheads="1"/>
          </p:cNvSpPr>
          <p:nvPr/>
        </p:nvSpPr>
        <p:spPr bwMode="auto">
          <a:xfrm>
            <a:off x="762000" y="3429000"/>
            <a:ext cx="7620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>
                <a:solidFill>
                  <a:srgbClr val="FFFFFF"/>
                </a:solidFill>
                <a:latin typeface="Arial" pitchFamily="34" charset="0"/>
              </a:rPr>
              <a:t>2 3,5 6</a:t>
            </a:r>
          </a:p>
        </p:txBody>
      </p:sp>
      <p:sp>
        <p:nvSpPr>
          <p:cNvPr id="5131" name="Text Box 11"/>
          <p:cNvSpPr txBox="1">
            <a:spLocks noChangeArrowheads="1"/>
          </p:cNvSpPr>
          <p:nvPr/>
        </p:nvSpPr>
        <p:spPr bwMode="auto">
          <a:xfrm>
            <a:off x="1524000" y="3405188"/>
            <a:ext cx="6858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>
                <a:solidFill>
                  <a:srgbClr val="FFFFFF"/>
                </a:solidFill>
                <a:latin typeface="Arial" pitchFamily="34" charset="0"/>
              </a:rPr>
              <a:t>6,</a:t>
            </a:r>
            <a:r>
              <a:rPr lang="en-US" sz="1400" b="1">
                <a:solidFill>
                  <a:srgbClr val="66FF33"/>
                </a:solidFill>
                <a:latin typeface="Arial" pitchFamily="34" charset="0"/>
              </a:rPr>
              <a:t>2</a:t>
            </a:r>
          </a:p>
        </p:txBody>
      </p:sp>
      <p:sp>
        <p:nvSpPr>
          <p:cNvPr id="5132" name="Text Box 17"/>
          <p:cNvSpPr txBox="1">
            <a:spLocks noChangeArrowheads="1"/>
          </p:cNvSpPr>
          <p:nvPr/>
        </p:nvSpPr>
        <p:spPr bwMode="auto">
          <a:xfrm>
            <a:off x="3200400" y="3367088"/>
            <a:ext cx="48768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>
                <a:solidFill>
                  <a:srgbClr val="FFFF00"/>
                </a:solidFill>
                <a:latin typeface="Arial" pitchFamily="34" charset="0"/>
              </a:rPr>
              <a:t>•</a:t>
            </a:r>
            <a:r>
              <a:rPr lang="en-US" sz="1400" b="1">
                <a:solidFill>
                  <a:srgbClr val="FFFFFF"/>
                </a:solidFill>
                <a:latin typeface="Arial" pitchFamily="34" charset="0"/>
              </a:rPr>
              <a:t> Phần thập phân của số 6,2 có một chữ số.</a:t>
            </a:r>
          </a:p>
        </p:txBody>
      </p:sp>
      <p:sp>
        <p:nvSpPr>
          <p:cNvPr id="5133" name="Text Box 18"/>
          <p:cNvSpPr txBox="1">
            <a:spLocks noChangeArrowheads="1"/>
          </p:cNvSpPr>
          <p:nvPr/>
        </p:nvSpPr>
        <p:spPr bwMode="auto">
          <a:xfrm>
            <a:off x="3200400" y="3716338"/>
            <a:ext cx="5791200" cy="630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1400" b="1">
                <a:solidFill>
                  <a:srgbClr val="FFFF00"/>
                </a:solidFill>
                <a:latin typeface="Arial" pitchFamily="34" charset="0"/>
              </a:rPr>
              <a:t>•</a:t>
            </a:r>
            <a:r>
              <a:rPr lang="en-US" sz="1400" b="1">
                <a:solidFill>
                  <a:srgbClr val="FFFFFF"/>
                </a:solidFill>
                <a:latin typeface="Arial" pitchFamily="34" charset="0"/>
              </a:rPr>
              <a:t> Chuyển  dấu  phẩy  của số  23,56  sang  bên phải một chữ  số </a:t>
            </a:r>
          </a:p>
          <a:p>
            <a:pPr algn="just">
              <a:spcBef>
                <a:spcPct val="50000"/>
              </a:spcBef>
            </a:pPr>
            <a:r>
              <a:rPr lang="vi-VN" sz="1400" b="1">
                <a:solidFill>
                  <a:srgbClr val="FFFFFF"/>
                </a:solidFill>
                <a:latin typeface="Arial" pitchFamily="34" charset="0"/>
              </a:rPr>
              <a:t>đư</a:t>
            </a:r>
            <a:r>
              <a:rPr lang="en-US" sz="1400" b="1">
                <a:solidFill>
                  <a:srgbClr val="FFFFFF"/>
                </a:solidFill>
                <a:latin typeface="Arial" pitchFamily="34" charset="0"/>
              </a:rPr>
              <a:t>ợc 235,6; </a:t>
            </a:r>
          </a:p>
        </p:txBody>
      </p:sp>
      <p:sp>
        <p:nvSpPr>
          <p:cNvPr id="5134" name="Text Box 19"/>
          <p:cNvSpPr txBox="1">
            <a:spLocks noChangeArrowheads="1"/>
          </p:cNvSpPr>
          <p:nvPr/>
        </p:nvSpPr>
        <p:spPr bwMode="auto">
          <a:xfrm>
            <a:off x="3200400" y="4572000"/>
            <a:ext cx="51816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>
                <a:solidFill>
                  <a:srgbClr val="FFFF00"/>
                </a:solidFill>
                <a:latin typeface="Arial" pitchFamily="34" charset="0"/>
              </a:rPr>
              <a:t>•</a:t>
            </a:r>
            <a:r>
              <a:rPr lang="en-US" sz="1400" b="1">
                <a:solidFill>
                  <a:srgbClr val="FFFFFF"/>
                </a:solidFill>
                <a:latin typeface="Arial" pitchFamily="34" charset="0"/>
              </a:rPr>
              <a:t> Thực hiện phép chia 235,6 : 62.</a:t>
            </a:r>
          </a:p>
        </p:txBody>
      </p:sp>
      <p:sp>
        <p:nvSpPr>
          <p:cNvPr id="31776" name="Text Box 32"/>
          <p:cNvSpPr txBox="1">
            <a:spLocks noChangeArrowheads="1"/>
          </p:cNvSpPr>
          <p:nvPr/>
        </p:nvSpPr>
        <p:spPr bwMode="auto">
          <a:xfrm>
            <a:off x="609600" y="4548188"/>
            <a:ext cx="24384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400" b="1">
                <a:solidFill>
                  <a:srgbClr val="FFFF00"/>
                </a:solidFill>
                <a:latin typeface="Arial" pitchFamily="34" charset="0"/>
              </a:rPr>
              <a:t>Vậy 23,56 : 6,2 = 3,8 (kg)</a:t>
            </a:r>
            <a:endParaRPr lang="en-US" sz="1400" b="1">
              <a:solidFill>
                <a:srgbClr val="FFFF00"/>
              </a:solidFill>
              <a:latin typeface="Arial" pitchFamily="34" charset="0"/>
              <a:sym typeface="Symbol" pitchFamily="18" charset="2"/>
            </a:endParaRPr>
          </a:p>
        </p:txBody>
      </p:sp>
      <p:sp>
        <p:nvSpPr>
          <p:cNvPr id="5136" name="Line 34"/>
          <p:cNvSpPr>
            <a:spLocks noChangeShapeType="1"/>
          </p:cNvSpPr>
          <p:nvPr/>
        </p:nvSpPr>
        <p:spPr bwMode="auto">
          <a:xfrm>
            <a:off x="1519238" y="3748088"/>
            <a:ext cx="8382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37" name="Line 35"/>
          <p:cNvSpPr>
            <a:spLocks noChangeShapeType="1"/>
          </p:cNvSpPr>
          <p:nvPr/>
        </p:nvSpPr>
        <p:spPr bwMode="auto">
          <a:xfrm>
            <a:off x="1524000" y="3505200"/>
            <a:ext cx="0" cy="7620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38" name="Text Box 36"/>
          <p:cNvSpPr txBox="1">
            <a:spLocks noChangeArrowheads="1"/>
          </p:cNvSpPr>
          <p:nvPr/>
        </p:nvSpPr>
        <p:spPr bwMode="auto">
          <a:xfrm>
            <a:off x="3886200" y="4129088"/>
            <a:ext cx="53340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1400" b="1">
                <a:solidFill>
                  <a:srgbClr val="FFFFFF"/>
                </a:solidFill>
                <a:latin typeface="Arial" pitchFamily="34" charset="0"/>
              </a:rPr>
              <a:t>         bỏ dấu phẩy ở số 6,2 </a:t>
            </a:r>
            <a:r>
              <a:rPr lang="vi-VN" sz="1400" b="1">
                <a:solidFill>
                  <a:srgbClr val="FFFFFF"/>
                </a:solidFill>
                <a:latin typeface="Arial" pitchFamily="34" charset="0"/>
              </a:rPr>
              <a:t>đư</a:t>
            </a:r>
            <a:r>
              <a:rPr lang="en-US" sz="1400" b="1">
                <a:solidFill>
                  <a:srgbClr val="FFFFFF"/>
                </a:solidFill>
                <a:latin typeface="Arial" pitchFamily="34" charset="0"/>
              </a:rPr>
              <a:t>ợc 62.</a:t>
            </a:r>
            <a:endParaRPr lang="en-US" sz="1400">
              <a:latin typeface="Arial" pitchFamily="34" charset="0"/>
            </a:endParaRPr>
          </a:p>
        </p:txBody>
      </p:sp>
      <p:sp>
        <p:nvSpPr>
          <p:cNvPr id="5139" name="Text Box 38"/>
          <p:cNvSpPr txBox="1">
            <a:spLocks noChangeArrowheads="1"/>
          </p:cNvSpPr>
          <p:nvPr/>
        </p:nvSpPr>
        <p:spPr bwMode="auto">
          <a:xfrm>
            <a:off x="1204913" y="3429000"/>
            <a:ext cx="2286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>
                <a:solidFill>
                  <a:srgbClr val="FFFF00"/>
                </a:solidFill>
                <a:latin typeface="Arial" pitchFamily="34" charset="0"/>
              </a:rPr>
              <a:t>,</a:t>
            </a:r>
          </a:p>
        </p:txBody>
      </p:sp>
      <p:sp>
        <p:nvSpPr>
          <p:cNvPr id="9237" name="Text Box 40"/>
          <p:cNvSpPr txBox="1">
            <a:spLocks noChangeArrowheads="1"/>
          </p:cNvSpPr>
          <p:nvPr/>
        </p:nvSpPr>
        <p:spPr bwMode="auto">
          <a:xfrm>
            <a:off x="1052513" y="3562350"/>
            <a:ext cx="228600" cy="26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050" b="1">
                <a:solidFill>
                  <a:srgbClr val="FFFF00"/>
                </a:solidFill>
                <a:latin typeface="Arial" charset="0"/>
              </a:rPr>
              <a:t>\</a:t>
            </a:r>
          </a:p>
        </p:txBody>
      </p:sp>
      <p:sp>
        <p:nvSpPr>
          <p:cNvPr id="9238" name="Text Box 41"/>
          <p:cNvSpPr txBox="1">
            <a:spLocks noChangeArrowheads="1"/>
          </p:cNvSpPr>
          <p:nvPr/>
        </p:nvSpPr>
        <p:spPr bwMode="auto">
          <a:xfrm>
            <a:off x="1647825" y="3533775"/>
            <a:ext cx="228600" cy="26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050" b="1">
                <a:solidFill>
                  <a:srgbClr val="FFFF00"/>
                </a:solidFill>
                <a:latin typeface="Arial" charset="0"/>
              </a:rPr>
              <a:t>\</a:t>
            </a:r>
          </a:p>
        </p:txBody>
      </p:sp>
      <p:sp>
        <p:nvSpPr>
          <p:cNvPr id="31786" name="Text Box 42"/>
          <p:cNvSpPr txBox="1">
            <a:spLocks noChangeArrowheads="1"/>
          </p:cNvSpPr>
          <p:nvPr/>
        </p:nvSpPr>
        <p:spPr bwMode="auto">
          <a:xfrm>
            <a:off x="762000" y="3429000"/>
            <a:ext cx="7620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>
                <a:solidFill>
                  <a:srgbClr val="66FF33"/>
                </a:solidFill>
                <a:latin typeface="Arial" pitchFamily="34" charset="0"/>
              </a:rPr>
              <a:t>2 3 5 </a:t>
            </a:r>
          </a:p>
        </p:txBody>
      </p:sp>
      <p:sp>
        <p:nvSpPr>
          <p:cNvPr id="31787" name="Text Box 43"/>
          <p:cNvSpPr txBox="1">
            <a:spLocks noChangeArrowheads="1"/>
          </p:cNvSpPr>
          <p:nvPr/>
        </p:nvSpPr>
        <p:spPr bwMode="auto">
          <a:xfrm>
            <a:off x="1514475" y="3400425"/>
            <a:ext cx="7620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>
                <a:solidFill>
                  <a:srgbClr val="66FF33"/>
                </a:solidFill>
                <a:latin typeface="Arial" pitchFamily="34" charset="0"/>
              </a:rPr>
              <a:t>6 2 </a:t>
            </a:r>
          </a:p>
        </p:txBody>
      </p:sp>
      <p:sp>
        <p:nvSpPr>
          <p:cNvPr id="31788" name="Text Box 44"/>
          <p:cNvSpPr txBox="1">
            <a:spLocks noChangeArrowheads="1"/>
          </p:cNvSpPr>
          <p:nvPr/>
        </p:nvSpPr>
        <p:spPr bwMode="auto">
          <a:xfrm>
            <a:off x="1524000" y="3690938"/>
            <a:ext cx="3048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>
                <a:solidFill>
                  <a:srgbClr val="66FF33"/>
                </a:solidFill>
                <a:latin typeface="Arial" pitchFamily="34" charset="0"/>
              </a:rPr>
              <a:t>3 </a:t>
            </a:r>
          </a:p>
        </p:txBody>
      </p:sp>
      <p:sp>
        <p:nvSpPr>
          <p:cNvPr id="31789" name="Text Box 45"/>
          <p:cNvSpPr txBox="1">
            <a:spLocks noChangeArrowheads="1"/>
          </p:cNvSpPr>
          <p:nvPr/>
        </p:nvSpPr>
        <p:spPr bwMode="auto">
          <a:xfrm>
            <a:off x="1095375" y="3700463"/>
            <a:ext cx="3048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>
                <a:solidFill>
                  <a:schemeClr val="bg1"/>
                </a:solidFill>
                <a:latin typeface="Arial" pitchFamily="34" charset="0"/>
              </a:rPr>
              <a:t>9 </a:t>
            </a:r>
          </a:p>
        </p:txBody>
      </p:sp>
      <p:sp>
        <p:nvSpPr>
          <p:cNvPr id="31790" name="Text Box 46"/>
          <p:cNvSpPr txBox="1">
            <a:spLocks noChangeArrowheads="1"/>
          </p:cNvSpPr>
          <p:nvPr/>
        </p:nvSpPr>
        <p:spPr bwMode="auto">
          <a:xfrm>
            <a:off x="923925" y="3700463"/>
            <a:ext cx="3048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>
                <a:solidFill>
                  <a:schemeClr val="bg1"/>
                </a:solidFill>
                <a:latin typeface="Arial" pitchFamily="34" charset="0"/>
              </a:rPr>
              <a:t>4 </a:t>
            </a:r>
          </a:p>
        </p:txBody>
      </p:sp>
      <p:sp>
        <p:nvSpPr>
          <p:cNvPr id="31792" name="Text Box 48"/>
          <p:cNvSpPr txBox="1">
            <a:spLocks noChangeArrowheads="1"/>
          </p:cNvSpPr>
          <p:nvPr/>
        </p:nvSpPr>
        <p:spPr bwMode="auto">
          <a:xfrm>
            <a:off x="1252538" y="3429000"/>
            <a:ext cx="3048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>
                <a:solidFill>
                  <a:schemeClr val="bg1"/>
                </a:solidFill>
                <a:latin typeface="Arial" pitchFamily="34" charset="0"/>
              </a:rPr>
              <a:t>6 </a:t>
            </a:r>
          </a:p>
        </p:txBody>
      </p:sp>
      <p:sp>
        <p:nvSpPr>
          <p:cNvPr id="31794" name="Text Box 50"/>
          <p:cNvSpPr txBox="1">
            <a:spLocks noChangeArrowheads="1"/>
          </p:cNvSpPr>
          <p:nvPr/>
        </p:nvSpPr>
        <p:spPr bwMode="auto">
          <a:xfrm>
            <a:off x="1633538" y="3657600"/>
            <a:ext cx="3048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FFFF00"/>
                </a:solidFill>
                <a:latin typeface="Arial" pitchFamily="34" charset="0"/>
              </a:rPr>
              <a:t>,</a:t>
            </a:r>
          </a:p>
        </p:txBody>
      </p:sp>
      <p:sp>
        <p:nvSpPr>
          <p:cNvPr id="31797" name="Text Box 53"/>
          <p:cNvSpPr txBox="1">
            <a:spLocks noChangeArrowheads="1"/>
          </p:cNvSpPr>
          <p:nvPr/>
        </p:nvSpPr>
        <p:spPr bwMode="auto">
          <a:xfrm>
            <a:off x="1676400" y="3690938"/>
            <a:ext cx="3048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>
                <a:solidFill>
                  <a:srgbClr val="66FF33"/>
                </a:solidFill>
                <a:latin typeface="Arial" pitchFamily="34" charset="0"/>
              </a:rPr>
              <a:t>8 </a:t>
            </a:r>
          </a:p>
        </p:txBody>
      </p:sp>
      <p:sp>
        <p:nvSpPr>
          <p:cNvPr id="31798" name="Text Box 54"/>
          <p:cNvSpPr txBox="1">
            <a:spLocks noChangeArrowheads="1"/>
          </p:cNvSpPr>
          <p:nvPr/>
        </p:nvSpPr>
        <p:spPr bwMode="auto">
          <a:xfrm>
            <a:off x="1233488" y="3995738"/>
            <a:ext cx="3048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>
                <a:solidFill>
                  <a:schemeClr val="bg1"/>
                </a:solidFill>
                <a:latin typeface="Arial" pitchFamily="34" charset="0"/>
              </a:rPr>
              <a:t>0 </a:t>
            </a:r>
          </a:p>
        </p:txBody>
      </p:sp>
      <p:sp>
        <p:nvSpPr>
          <p:cNvPr id="31799" name="Text Box 55"/>
          <p:cNvSpPr txBox="1">
            <a:spLocks noChangeArrowheads="1"/>
          </p:cNvSpPr>
          <p:nvPr/>
        </p:nvSpPr>
        <p:spPr bwMode="auto">
          <a:xfrm>
            <a:off x="1066800" y="3990975"/>
            <a:ext cx="3048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>
                <a:solidFill>
                  <a:schemeClr val="bg1"/>
                </a:solidFill>
                <a:latin typeface="Arial" pitchFamily="34" charset="0"/>
              </a:rPr>
              <a:t>0 </a:t>
            </a:r>
          </a:p>
        </p:txBody>
      </p:sp>
      <p:sp>
        <p:nvSpPr>
          <p:cNvPr id="31800" name="Text Box 56"/>
          <p:cNvSpPr txBox="1">
            <a:spLocks noChangeArrowheads="1"/>
          </p:cNvSpPr>
          <p:nvPr/>
        </p:nvSpPr>
        <p:spPr bwMode="auto">
          <a:xfrm>
            <a:off x="1809750" y="3686175"/>
            <a:ext cx="7620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>
                <a:solidFill>
                  <a:schemeClr val="bg1"/>
                </a:solidFill>
                <a:latin typeface="Arial" pitchFamily="34" charset="0"/>
              </a:rPr>
              <a:t>(kg)</a:t>
            </a:r>
          </a:p>
        </p:txBody>
      </p:sp>
      <p:sp>
        <p:nvSpPr>
          <p:cNvPr id="5153" name="Text Box 57"/>
          <p:cNvSpPr txBox="1">
            <a:spLocks noChangeArrowheads="1"/>
          </p:cNvSpPr>
          <p:nvPr/>
        </p:nvSpPr>
        <p:spPr bwMode="auto">
          <a:xfrm>
            <a:off x="0" y="2743200"/>
            <a:ext cx="4572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>
                <a:solidFill>
                  <a:srgbClr val="FFFFFF"/>
                </a:solidFill>
                <a:latin typeface="Arial" pitchFamily="34" charset="0"/>
              </a:rPr>
              <a:t>O</a:t>
            </a:r>
          </a:p>
        </p:txBody>
      </p:sp>
      <p:sp>
        <p:nvSpPr>
          <p:cNvPr id="5154" name="Text Box 58"/>
          <p:cNvSpPr txBox="1">
            <a:spLocks noChangeArrowheads="1"/>
          </p:cNvSpPr>
          <p:nvPr/>
        </p:nvSpPr>
        <p:spPr bwMode="auto">
          <a:xfrm>
            <a:off x="0" y="1524000"/>
            <a:ext cx="4572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>
                <a:solidFill>
                  <a:srgbClr val="FFFFFF"/>
                </a:solidFill>
                <a:latin typeface="Arial" pitchFamily="34" charset="0"/>
              </a:rPr>
              <a:t>B</a:t>
            </a:r>
          </a:p>
        </p:txBody>
      </p:sp>
      <p:sp>
        <p:nvSpPr>
          <p:cNvPr id="5155" name="Text Box 59"/>
          <p:cNvSpPr txBox="1">
            <a:spLocks noChangeArrowheads="1"/>
          </p:cNvSpPr>
          <p:nvPr/>
        </p:nvSpPr>
        <p:spPr bwMode="auto">
          <a:xfrm>
            <a:off x="14288" y="3519488"/>
            <a:ext cx="4572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>
                <a:solidFill>
                  <a:srgbClr val="FFFFFF"/>
                </a:solidFill>
                <a:latin typeface="Arial" pitchFamily="34" charset="0"/>
              </a:rPr>
              <a:t>V</a:t>
            </a:r>
          </a:p>
        </p:txBody>
      </p:sp>
      <p:sp>
        <p:nvSpPr>
          <p:cNvPr id="5156" name="Text Box 60"/>
          <p:cNvSpPr txBox="1">
            <a:spLocks noChangeArrowheads="1"/>
          </p:cNvSpPr>
          <p:nvPr/>
        </p:nvSpPr>
        <p:spPr bwMode="auto">
          <a:xfrm>
            <a:off x="0" y="3138488"/>
            <a:ext cx="4572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>
                <a:solidFill>
                  <a:srgbClr val="FFFFFF"/>
                </a:solidFill>
                <a:latin typeface="Arial" pitchFamily="34" charset="0"/>
              </a:rPr>
              <a:t>S</a:t>
            </a:r>
          </a:p>
        </p:txBody>
      </p:sp>
      <p:sp>
        <p:nvSpPr>
          <p:cNvPr id="5157" name="Text Box 61"/>
          <p:cNvSpPr txBox="1">
            <a:spLocks noChangeArrowheads="1"/>
          </p:cNvSpPr>
          <p:nvPr/>
        </p:nvSpPr>
        <p:spPr bwMode="auto">
          <a:xfrm>
            <a:off x="0" y="2376488"/>
            <a:ext cx="4572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>
                <a:solidFill>
                  <a:srgbClr val="FFFFFF"/>
                </a:solidFill>
                <a:latin typeface="Arial" pitchFamily="34" charset="0"/>
              </a:rPr>
              <a:t>N</a:t>
            </a:r>
          </a:p>
        </p:txBody>
      </p:sp>
      <p:sp>
        <p:nvSpPr>
          <p:cNvPr id="5158" name="Text Box 62"/>
          <p:cNvSpPr txBox="1">
            <a:spLocks noChangeArrowheads="1"/>
          </p:cNvSpPr>
          <p:nvPr/>
        </p:nvSpPr>
        <p:spPr bwMode="auto">
          <a:xfrm>
            <a:off x="0" y="1995488"/>
            <a:ext cx="4572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>
                <a:solidFill>
                  <a:srgbClr val="FFFFFF"/>
                </a:solidFill>
                <a:latin typeface="Arial" pitchFamily="34" charset="0"/>
              </a:rPr>
              <a:t>Đ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178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178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178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178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178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178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3178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3178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3178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3178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3178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3178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3179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3179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3179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3179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3179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3179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-0.00365 -0.00439 L -0.00365 0.04001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3179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1" dur="80"/>
                                        <p:tgtEl>
                                          <p:spTgt spid="3179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2" dur="80"/>
                                        <p:tgtEl>
                                          <p:spTgt spid="3179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" dur="80"/>
                                        <p:tgtEl>
                                          <p:spTgt spid="3179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8" dur="80"/>
                                        <p:tgtEl>
                                          <p:spTgt spid="3179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9" dur="80"/>
                                        <p:tgtEl>
                                          <p:spTgt spid="3179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dur="80"/>
                                        <p:tgtEl>
                                          <p:spTgt spid="3179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5" dur="80"/>
                                        <p:tgtEl>
                                          <p:spTgt spid="3179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6" dur="80"/>
                                        <p:tgtEl>
                                          <p:spTgt spid="3179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7" dur="80"/>
                                        <p:tgtEl>
                                          <p:spTgt spid="3179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2" dur="80"/>
                                        <p:tgtEl>
                                          <p:spTgt spid="3179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3" dur="80"/>
                                        <p:tgtEl>
                                          <p:spTgt spid="3179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4" dur="80"/>
                                        <p:tgtEl>
                                          <p:spTgt spid="3179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9" dur="80"/>
                                        <p:tgtEl>
                                          <p:spTgt spid="3180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0" dur="80"/>
                                        <p:tgtEl>
                                          <p:spTgt spid="3180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1" dur="80"/>
                                        <p:tgtEl>
                                          <p:spTgt spid="3180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317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317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317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76" grpId="0"/>
      <p:bldP spid="31786" grpId="0"/>
      <p:bldP spid="31787" grpId="0"/>
      <p:bldP spid="31788" grpId="0"/>
      <p:bldP spid="31789" grpId="0"/>
      <p:bldP spid="31790" grpId="0"/>
      <p:bldP spid="31792" grpId="0"/>
      <p:bldP spid="31792" grpId="1"/>
      <p:bldP spid="31794" grpId="0"/>
      <p:bldP spid="31797" grpId="0"/>
      <p:bldP spid="31798" grpId="0"/>
      <p:bldP spid="31799" grpId="0"/>
      <p:bldP spid="3180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1752600" y="533400"/>
            <a:ext cx="6096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800" b="1" u="sng">
                <a:solidFill>
                  <a:schemeClr val="bg1"/>
                </a:solidFill>
                <a:latin typeface="Arial" pitchFamily="34" charset="0"/>
              </a:rPr>
              <a:t>Toán:</a:t>
            </a:r>
            <a:r>
              <a:rPr lang="en-US" sz="1400">
                <a:latin typeface="Arial" pitchFamily="34" charset="0"/>
              </a:rPr>
              <a:t> </a:t>
            </a:r>
            <a:r>
              <a:rPr lang="en-US" sz="1400" b="1">
                <a:solidFill>
                  <a:srgbClr val="FFFF00"/>
                </a:solidFill>
                <a:latin typeface="Arial" pitchFamily="34" charset="0"/>
              </a:rPr>
              <a:t>CHIA MỘT SỐ THẬP PHÂN CHO MỘT SỐ THẬP PHÂN</a:t>
            </a:r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4191000" y="914400"/>
            <a:ext cx="14478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400" b="1">
                <a:solidFill>
                  <a:srgbClr val="E7F620"/>
                </a:solidFill>
                <a:latin typeface="Arial" pitchFamily="34" charset="0"/>
                <a:sym typeface="Wingdings" pitchFamily="2" charset="2"/>
              </a:rPr>
              <a:t></a:t>
            </a:r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609600" y="1377950"/>
            <a:ext cx="8305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sz="1400" b="1">
                <a:solidFill>
                  <a:schemeClr val="bg1"/>
                </a:solidFill>
                <a:latin typeface="Arial" pitchFamily="34" charset="0"/>
              </a:rPr>
              <a:t>a) Ví dụ 1:</a:t>
            </a:r>
            <a:r>
              <a:rPr lang="en-US" sz="1400" b="1">
                <a:solidFill>
                  <a:srgbClr val="FFFF00"/>
                </a:solidFill>
                <a:latin typeface="Arial" pitchFamily="34" charset="0"/>
              </a:rPr>
              <a:t> Một thanh sắt dài 6,2dm cân nặng 23,56 kg. Hỏi 1dm của thanh sắt </a:t>
            </a:r>
            <a:r>
              <a:rPr lang="vi-VN" sz="1400" b="1">
                <a:solidFill>
                  <a:srgbClr val="FFFF00"/>
                </a:solidFill>
                <a:latin typeface="Arial" pitchFamily="34" charset="0"/>
              </a:rPr>
              <a:t>đ</a:t>
            </a:r>
            <a:r>
              <a:rPr lang="en-US" sz="1400" b="1">
                <a:solidFill>
                  <a:srgbClr val="FFFF00"/>
                </a:solidFill>
                <a:latin typeface="Arial" pitchFamily="34" charset="0"/>
              </a:rPr>
              <a:t>ó cân nặng bao nhiêu ki-lô-gam?</a:t>
            </a:r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2286000" y="2055813"/>
            <a:ext cx="44196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400" b="1">
                <a:solidFill>
                  <a:srgbClr val="FFFFFF"/>
                </a:solidFill>
                <a:latin typeface="Arial" pitchFamily="34" charset="0"/>
              </a:rPr>
              <a:t>Ta phải thực hiện phép chia: 23,56 : 6,2 </a:t>
            </a:r>
            <a:r>
              <a:rPr lang="en-US" sz="1400">
                <a:solidFill>
                  <a:srgbClr val="FFFFFF"/>
                </a:solidFill>
                <a:latin typeface="Arial" pitchFamily="34" charset="0"/>
              </a:rPr>
              <a:t>=</a:t>
            </a:r>
            <a:r>
              <a:rPr lang="en-US" sz="1400" b="1">
                <a:solidFill>
                  <a:srgbClr val="FFFFFF"/>
                </a:solidFill>
                <a:latin typeface="Arial" pitchFamily="34" charset="0"/>
              </a:rPr>
              <a:t> ? (kg)</a:t>
            </a:r>
            <a:endParaRPr lang="en-US" sz="1400" b="1">
              <a:solidFill>
                <a:srgbClr val="FFFFFF"/>
              </a:solidFill>
              <a:latin typeface="Arial" pitchFamily="34" charset="0"/>
              <a:sym typeface="Symbol" pitchFamily="18" charset="2"/>
            </a:endParaRPr>
          </a:p>
        </p:txBody>
      </p:sp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685800" y="3048000"/>
            <a:ext cx="41148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400">
                <a:solidFill>
                  <a:srgbClr val="FFFF00"/>
                </a:solidFill>
                <a:latin typeface="Arial" pitchFamily="34" charset="0"/>
              </a:rPr>
              <a:t>*</a:t>
            </a:r>
            <a:r>
              <a:rPr lang="en-US" sz="1400" b="1">
                <a:solidFill>
                  <a:srgbClr val="FFFF00"/>
                </a:solidFill>
                <a:latin typeface="Arial" pitchFamily="34" charset="0"/>
              </a:rPr>
              <a:t> Thông th</a:t>
            </a:r>
            <a:r>
              <a:rPr lang="vi-VN" sz="1400" b="1">
                <a:solidFill>
                  <a:srgbClr val="FFFF00"/>
                </a:solidFill>
                <a:latin typeface="Arial" pitchFamily="34" charset="0"/>
              </a:rPr>
              <a:t>ư</a:t>
            </a:r>
            <a:r>
              <a:rPr lang="en-US" sz="1400" b="1">
                <a:solidFill>
                  <a:srgbClr val="FFFF00"/>
                </a:solidFill>
                <a:latin typeface="Arial" pitchFamily="34" charset="0"/>
              </a:rPr>
              <a:t>ờng ta </a:t>
            </a:r>
            <a:r>
              <a:rPr lang="vi-VN" sz="1400" b="1">
                <a:solidFill>
                  <a:srgbClr val="FFFF00"/>
                </a:solidFill>
                <a:latin typeface="Arial" pitchFamily="34" charset="0"/>
              </a:rPr>
              <a:t>đ</a:t>
            </a:r>
            <a:r>
              <a:rPr lang="en-US" sz="1400" b="1">
                <a:solidFill>
                  <a:srgbClr val="FFFF00"/>
                </a:solidFill>
                <a:latin typeface="Arial" pitchFamily="34" charset="0"/>
              </a:rPr>
              <a:t>ặt tính rồi làm nh</a:t>
            </a:r>
            <a:r>
              <a:rPr lang="vi-VN" sz="1400" b="1">
                <a:solidFill>
                  <a:srgbClr val="FFFF00"/>
                </a:solidFill>
                <a:latin typeface="Arial" pitchFamily="34" charset="0"/>
              </a:rPr>
              <a:t>ư</a:t>
            </a:r>
            <a:r>
              <a:rPr lang="en-US" sz="1400" b="1">
                <a:solidFill>
                  <a:srgbClr val="FFFF00"/>
                </a:solidFill>
                <a:latin typeface="Arial" pitchFamily="34" charset="0"/>
              </a:rPr>
              <a:t> sau:</a:t>
            </a:r>
            <a:endParaRPr lang="en-US" sz="1400" b="1">
              <a:solidFill>
                <a:srgbClr val="FFFF00"/>
              </a:solidFill>
              <a:latin typeface="Arial" pitchFamily="34" charset="0"/>
              <a:sym typeface="Symbol" pitchFamily="18" charset="2"/>
            </a:endParaRPr>
          </a:p>
        </p:txBody>
      </p:sp>
      <p:sp>
        <p:nvSpPr>
          <p:cNvPr id="6151" name="Line 7"/>
          <p:cNvSpPr>
            <a:spLocks noChangeShapeType="1"/>
          </p:cNvSpPr>
          <p:nvPr/>
        </p:nvSpPr>
        <p:spPr bwMode="auto">
          <a:xfrm>
            <a:off x="5029200" y="1143000"/>
            <a:ext cx="3886200" cy="0"/>
          </a:xfrm>
          <a:prstGeom prst="line">
            <a:avLst/>
          </a:prstGeom>
          <a:noFill/>
          <a:ln w="76200">
            <a:pattFill prst="solidDmnd">
              <a:fgClr>
                <a:schemeClr val="bg1"/>
              </a:fgClr>
              <a:bgClr>
                <a:srgbClr val="FF00FF"/>
              </a:bgClr>
            </a:patt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52" name="Line 8"/>
          <p:cNvSpPr>
            <a:spLocks noChangeShapeType="1"/>
          </p:cNvSpPr>
          <p:nvPr/>
        </p:nvSpPr>
        <p:spPr bwMode="auto">
          <a:xfrm>
            <a:off x="304800" y="1143000"/>
            <a:ext cx="3886200" cy="0"/>
          </a:xfrm>
          <a:prstGeom prst="line">
            <a:avLst/>
          </a:prstGeom>
          <a:noFill/>
          <a:ln w="76200">
            <a:pattFill prst="solidDmnd">
              <a:fgClr>
                <a:srgbClr val="FFFFFF"/>
              </a:fgClr>
              <a:bgClr>
                <a:srgbClr val="FF00FF"/>
              </a:bgClr>
            </a:patt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53" name="Text Box 9"/>
          <p:cNvSpPr txBox="1">
            <a:spLocks noChangeArrowheads="1"/>
          </p:cNvSpPr>
          <p:nvPr/>
        </p:nvSpPr>
        <p:spPr bwMode="auto">
          <a:xfrm>
            <a:off x="2286000" y="2443163"/>
            <a:ext cx="44196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US" sz="1400" b="1">
                <a:solidFill>
                  <a:srgbClr val="FFFFFF"/>
                </a:solidFill>
                <a:latin typeface="Arial" pitchFamily="34" charset="0"/>
              </a:rPr>
              <a:t>Ta có: 	23,56 : 6,2 </a:t>
            </a:r>
            <a:r>
              <a:rPr lang="en-US" sz="1400">
                <a:solidFill>
                  <a:srgbClr val="FFFFFF"/>
                </a:solidFill>
                <a:latin typeface="Arial" pitchFamily="34" charset="0"/>
              </a:rPr>
              <a:t>=</a:t>
            </a:r>
            <a:r>
              <a:rPr lang="en-US" sz="1400" b="1">
                <a:solidFill>
                  <a:srgbClr val="FFFFFF"/>
                </a:solidFill>
                <a:latin typeface="Arial" pitchFamily="34" charset="0"/>
              </a:rPr>
              <a:t> (23,56 x 10) : (6,2 x 10)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US" sz="1400" b="1">
                <a:solidFill>
                  <a:srgbClr val="FFFFFF"/>
                </a:solidFill>
                <a:latin typeface="Arial" pitchFamily="34" charset="0"/>
              </a:rPr>
              <a:t>	23,56 : 6,2 </a:t>
            </a:r>
            <a:r>
              <a:rPr lang="en-US" sz="1400">
                <a:solidFill>
                  <a:srgbClr val="FFFFFF"/>
                </a:solidFill>
                <a:latin typeface="Arial" pitchFamily="34" charset="0"/>
              </a:rPr>
              <a:t>=</a:t>
            </a:r>
            <a:r>
              <a:rPr lang="en-US" sz="1400" b="1">
                <a:solidFill>
                  <a:srgbClr val="FFFFFF"/>
                </a:solidFill>
                <a:latin typeface="Arial" pitchFamily="34" charset="0"/>
              </a:rPr>
              <a:t> 235,6 : 62 </a:t>
            </a:r>
            <a:r>
              <a:rPr lang="en-US" sz="1400">
                <a:solidFill>
                  <a:srgbClr val="FFFFFF"/>
                </a:solidFill>
                <a:latin typeface="Arial" pitchFamily="34" charset="0"/>
              </a:rPr>
              <a:t>=</a:t>
            </a:r>
            <a:r>
              <a:rPr lang="en-US" sz="1400" b="1">
                <a:solidFill>
                  <a:srgbClr val="FFFFFF"/>
                </a:solidFill>
                <a:latin typeface="Arial" pitchFamily="34" charset="0"/>
              </a:rPr>
              <a:t> 3,8 (kg)</a:t>
            </a:r>
          </a:p>
        </p:txBody>
      </p:sp>
      <p:sp>
        <p:nvSpPr>
          <p:cNvPr id="6154" name="Text Box 10"/>
          <p:cNvSpPr txBox="1">
            <a:spLocks noChangeArrowheads="1"/>
          </p:cNvSpPr>
          <p:nvPr/>
        </p:nvSpPr>
        <p:spPr bwMode="auto">
          <a:xfrm>
            <a:off x="762000" y="3429000"/>
            <a:ext cx="7620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>
                <a:solidFill>
                  <a:srgbClr val="66FF33"/>
                </a:solidFill>
                <a:latin typeface="Arial" pitchFamily="34" charset="0"/>
              </a:rPr>
              <a:t>2 3</a:t>
            </a:r>
            <a:r>
              <a:rPr lang="en-US" sz="1400" b="1">
                <a:solidFill>
                  <a:schemeClr val="bg1"/>
                </a:solidFill>
                <a:latin typeface="Arial" pitchFamily="34" charset="0"/>
              </a:rPr>
              <a:t>,</a:t>
            </a:r>
            <a:r>
              <a:rPr lang="en-US" sz="1400" b="1">
                <a:solidFill>
                  <a:srgbClr val="66FF33"/>
                </a:solidFill>
                <a:latin typeface="Arial" pitchFamily="34" charset="0"/>
              </a:rPr>
              <a:t>5 6</a:t>
            </a:r>
          </a:p>
        </p:txBody>
      </p:sp>
      <p:sp>
        <p:nvSpPr>
          <p:cNvPr id="6155" name="Text Box 11"/>
          <p:cNvSpPr txBox="1">
            <a:spLocks noChangeArrowheads="1"/>
          </p:cNvSpPr>
          <p:nvPr/>
        </p:nvSpPr>
        <p:spPr bwMode="auto">
          <a:xfrm>
            <a:off x="1524000" y="3405188"/>
            <a:ext cx="6858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>
                <a:solidFill>
                  <a:srgbClr val="66FF33"/>
                </a:solidFill>
                <a:latin typeface="Arial" pitchFamily="34" charset="0"/>
              </a:rPr>
              <a:t>6</a:t>
            </a:r>
            <a:r>
              <a:rPr lang="en-US" sz="1400" b="1">
                <a:solidFill>
                  <a:schemeClr val="bg1"/>
                </a:solidFill>
                <a:latin typeface="Arial" pitchFamily="34" charset="0"/>
              </a:rPr>
              <a:t>,</a:t>
            </a:r>
            <a:r>
              <a:rPr lang="en-US" sz="1400" b="1">
                <a:solidFill>
                  <a:srgbClr val="66FF33"/>
                </a:solidFill>
                <a:latin typeface="Arial" pitchFamily="34" charset="0"/>
              </a:rPr>
              <a:t>2</a:t>
            </a:r>
          </a:p>
        </p:txBody>
      </p:sp>
      <p:sp>
        <p:nvSpPr>
          <p:cNvPr id="6156" name="Text Box 17"/>
          <p:cNvSpPr txBox="1">
            <a:spLocks noChangeArrowheads="1"/>
          </p:cNvSpPr>
          <p:nvPr/>
        </p:nvSpPr>
        <p:spPr bwMode="auto">
          <a:xfrm>
            <a:off x="3200400" y="3367088"/>
            <a:ext cx="48768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>
                <a:solidFill>
                  <a:srgbClr val="FFFF00"/>
                </a:solidFill>
                <a:latin typeface="Arial" pitchFamily="34" charset="0"/>
              </a:rPr>
              <a:t>•</a:t>
            </a:r>
            <a:r>
              <a:rPr lang="en-US" sz="1400" b="1">
                <a:solidFill>
                  <a:srgbClr val="FFFFFF"/>
                </a:solidFill>
                <a:latin typeface="Arial" pitchFamily="34" charset="0"/>
              </a:rPr>
              <a:t> Phần thập phân của số 6,2 có một chữ số.</a:t>
            </a:r>
          </a:p>
        </p:txBody>
      </p:sp>
      <p:sp>
        <p:nvSpPr>
          <p:cNvPr id="6157" name="Text Box 18"/>
          <p:cNvSpPr txBox="1">
            <a:spLocks noChangeArrowheads="1"/>
          </p:cNvSpPr>
          <p:nvPr/>
        </p:nvSpPr>
        <p:spPr bwMode="auto">
          <a:xfrm>
            <a:off x="3200400" y="3716338"/>
            <a:ext cx="5791200" cy="630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1400" b="1">
                <a:solidFill>
                  <a:srgbClr val="FFFF00"/>
                </a:solidFill>
                <a:latin typeface="Arial" pitchFamily="34" charset="0"/>
              </a:rPr>
              <a:t>•</a:t>
            </a:r>
            <a:r>
              <a:rPr lang="en-US" sz="1400" b="1">
                <a:solidFill>
                  <a:srgbClr val="FFFFFF"/>
                </a:solidFill>
                <a:latin typeface="Arial" pitchFamily="34" charset="0"/>
              </a:rPr>
              <a:t> Chuyển  dấu  phẩy  của số  23,56  sang  bên phải một chữ  số </a:t>
            </a:r>
          </a:p>
          <a:p>
            <a:pPr algn="just">
              <a:spcBef>
                <a:spcPct val="50000"/>
              </a:spcBef>
            </a:pPr>
            <a:r>
              <a:rPr lang="vi-VN" sz="1400" b="1">
                <a:solidFill>
                  <a:srgbClr val="FFFFFF"/>
                </a:solidFill>
                <a:latin typeface="Arial" pitchFamily="34" charset="0"/>
              </a:rPr>
              <a:t>đư</a:t>
            </a:r>
            <a:r>
              <a:rPr lang="en-US" sz="1400" b="1">
                <a:solidFill>
                  <a:srgbClr val="FFFFFF"/>
                </a:solidFill>
                <a:latin typeface="Arial" pitchFamily="34" charset="0"/>
              </a:rPr>
              <a:t>ợc 235,6; </a:t>
            </a:r>
          </a:p>
        </p:txBody>
      </p:sp>
      <p:sp>
        <p:nvSpPr>
          <p:cNvPr id="6158" name="Text Box 19"/>
          <p:cNvSpPr txBox="1">
            <a:spLocks noChangeArrowheads="1"/>
          </p:cNvSpPr>
          <p:nvPr/>
        </p:nvSpPr>
        <p:spPr bwMode="auto">
          <a:xfrm>
            <a:off x="3200400" y="4572000"/>
            <a:ext cx="51816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>
                <a:solidFill>
                  <a:srgbClr val="FFFF00"/>
                </a:solidFill>
                <a:latin typeface="Arial" pitchFamily="34" charset="0"/>
              </a:rPr>
              <a:t>•</a:t>
            </a:r>
            <a:r>
              <a:rPr lang="en-US" sz="1400" b="1">
                <a:solidFill>
                  <a:srgbClr val="FFFFFF"/>
                </a:solidFill>
                <a:latin typeface="Arial" pitchFamily="34" charset="0"/>
              </a:rPr>
              <a:t> Thực hiện phép chia 235,6 : 62.</a:t>
            </a:r>
          </a:p>
        </p:txBody>
      </p:sp>
      <p:sp>
        <p:nvSpPr>
          <p:cNvPr id="32788" name="Text Box 20"/>
          <p:cNvSpPr txBox="1">
            <a:spLocks noChangeArrowheads="1"/>
          </p:cNvSpPr>
          <p:nvPr/>
        </p:nvSpPr>
        <p:spPr bwMode="auto">
          <a:xfrm>
            <a:off x="609600" y="5181600"/>
            <a:ext cx="11430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400" b="1">
                <a:solidFill>
                  <a:schemeClr val="bg1"/>
                </a:solidFill>
                <a:latin typeface="Arial" pitchFamily="34" charset="0"/>
              </a:rPr>
              <a:t>b) Ví dụ 2:</a:t>
            </a:r>
            <a:endParaRPr lang="en-US" sz="1400" b="1">
              <a:solidFill>
                <a:schemeClr val="bg1"/>
              </a:solidFill>
              <a:latin typeface="Arial" pitchFamily="34" charset="0"/>
              <a:sym typeface="Symbol" pitchFamily="18" charset="2"/>
            </a:endParaRPr>
          </a:p>
        </p:txBody>
      </p:sp>
      <p:sp>
        <p:nvSpPr>
          <p:cNvPr id="32790" name="Text Box 22"/>
          <p:cNvSpPr txBox="1">
            <a:spLocks noChangeArrowheads="1"/>
          </p:cNvSpPr>
          <p:nvPr/>
        </p:nvSpPr>
        <p:spPr bwMode="auto">
          <a:xfrm>
            <a:off x="1981200" y="5181600"/>
            <a:ext cx="16002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400" b="1">
                <a:solidFill>
                  <a:srgbClr val="FFFF00"/>
                </a:solidFill>
                <a:latin typeface="Arial" pitchFamily="34" charset="0"/>
              </a:rPr>
              <a:t>82,55 : 1,27 </a:t>
            </a:r>
            <a:r>
              <a:rPr lang="en-US" sz="1400">
                <a:solidFill>
                  <a:srgbClr val="FFFF00"/>
                </a:solidFill>
                <a:latin typeface="Arial" pitchFamily="34" charset="0"/>
              </a:rPr>
              <a:t>= </a:t>
            </a:r>
            <a:r>
              <a:rPr lang="en-US" sz="1400" b="1">
                <a:solidFill>
                  <a:srgbClr val="FFFF00"/>
                </a:solidFill>
                <a:latin typeface="Arial" pitchFamily="34" charset="0"/>
              </a:rPr>
              <a:t>?</a:t>
            </a:r>
            <a:endParaRPr lang="en-US" sz="1400" b="1">
              <a:solidFill>
                <a:srgbClr val="FFFF00"/>
              </a:solidFill>
              <a:latin typeface="Arial" pitchFamily="34" charset="0"/>
              <a:sym typeface="Symbol" pitchFamily="18" charset="2"/>
            </a:endParaRPr>
          </a:p>
        </p:txBody>
      </p:sp>
      <p:sp>
        <p:nvSpPr>
          <p:cNvPr id="6161" name="Text Box 32"/>
          <p:cNvSpPr txBox="1">
            <a:spLocks noChangeArrowheads="1"/>
          </p:cNvSpPr>
          <p:nvPr/>
        </p:nvSpPr>
        <p:spPr bwMode="auto">
          <a:xfrm>
            <a:off x="609600" y="4543425"/>
            <a:ext cx="24384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400" b="1">
                <a:solidFill>
                  <a:srgbClr val="FFFF00"/>
                </a:solidFill>
                <a:latin typeface="Arial" pitchFamily="34" charset="0"/>
              </a:rPr>
              <a:t>Vậy 23,56 : 6,2 = 3,8 (kg)</a:t>
            </a:r>
            <a:endParaRPr lang="en-US" sz="1400" b="1">
              <a:solidFill>
                <a:srgbClr val="FFFF00"/>
              </a:solidFill>
              <a:latin typeface="Arial" pitchFamily="34" charset="0"/>
              <a:sym typeface="Symbol" pitchFamily="18" charset="2"/>
            </a:endParaRPr>
          </a:p>
        </p:txBody>
      </p:sp>
      <p:sp>
        <p:nvSpPr>
          <p:cNvPr id="6162" name="Line 34"/>
          <p:cNvSpPr>
            <a:spLocks noChangeShapeType="1"/>
          </p:cNvSpPr>
          <p:nvPr/>
        </p:nvSpPr>
        <p:spPr bwMode="auto">
          <a:xfrm>
            <a:off x="1524000" y="3748088"/>
            <a:ext cx="8382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63" name="Line 35"/>
          <p:cNvSpPr>
            <a:spLocks noChangeShapeType="1"/>
          </p:cNvSpPr>
          <p:nvPr/>
        </p:nvSpPr>
        <p:spPr bwMode="auto">
          <a:xfrm>
            <a:off x="1524000" y="3505200"/>
            <a:ext cx="0" cy="7620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64" name="Text Box 36"/>
          <p:cNvSpPr txBox="1">
            <a:spLocks noChangeArrowheads="1"/>
          </p:cNvSpPr>
          <p:nvPr/>
        </p:nvSpPr>
        <p:spPr bwMode="auto">
          <a:xfrm>
            <a:off x="3886200" y="4129088"/>
            <a:ext cx="53340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1400" b="1">
                <a:solidFill>
                  <a:srgbClr val="FFFFFF"/>
                </a:solidFill>
                <a:latin typeface="Arial" pitchFamily="34" charset="0"/>
              </a:rPr>
              <a:t>         bỏ dấu phẩy ở số 6,2 </a:t>
            </a:r>
            <a:r>
              <a:rPr lang="vi-VN" sz="1400" b="1">
                <a:solidFill>
                  <a:srgbClr val="FFFFFF"/>
                </a:solidFill>
                <a:latin typeface="Arial" pitchFamily="34" charset="0"/>
              </a:rPr>
              <a:t>đư</a:t>
            </a:r>
            <a:r>
              <a:rPr lang="en-US" sz="1400" b="1">
                <a:solidFill>
                  <a:srgbClr val="FFFFFF"/>
                </a:solidFill>
                <a:latin typeface="Arial" pitchFamily="34" charset="0"/>
              </a:rPr>
              <a:t>ợc 62.</a:t>
            </a:r>
            <a:endParaRPr lang="en-US" sz="1400">
              <a:latin typeface="Arial" pitchFamily="34" charset="0"/>
            </a:endParaRPr>
          </a:p>
        </p:txBody>
      </p:sp>
      <p:sp>
        <p:nvSpPr>
          <p:cNvPr id="6165" name="Text Box 38"/>
          <p:cNvSpPr txBox="1">
            <a:spLocks noChangeArrowheads="1"/>
          </p:cNvSpPr>
          <p:nvPr/>
        </p:nvSpPr>
        <p:spPr bwMode="auto">
          <a:xfrm>
            <a:off x="1204913" y="3429000"/>
            <a:ext cx="2286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>
                <a:solidFill>
                  <a:srgbClr val="FFFF00"/>
                </a:solidFill>
                <a:latin typeface="Arial" pitchFamily="34" charset="0"/>
              </a:rPr>
              <a:t>,</a:t>
            </a:r>
          </a:p>
        </p:txBody>
      </p:sp>
      <p:sp>
        <p:nvSpPr>
          <p:cNvPr id="10263" name="Text Box 39"/>
          <p:cNvSpPr txBox="1">
            <a:spLocks noChangeArrowheads="1"/>
          </p:cNvSpPr>
          <p:nvPr/>
        </p:nvSpPr>
        <p:spPr bwMode="auto">
          <a:xfrm>
            <a:off x="1052513" y="3562350"/>
            <a:ext cx="228600" cy="26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050" b="1">
                <a:solidFill>
                  <a:srgbClr val="FFFF00"/>
                </a:solidFill>
                <a:latin typeface="Arial" charset="0"/>
              </a:rPr>
              <a:t>\</a:t>
            </a:r>
          </a:p>
        </p:txBody>
      </p:sp>
      <p:sp>
        <p:nvSpPr>
          <p:cNvPr id="10264" name="Text Box 40"/>
          <p:cNvSpPr txBox="1">
            <a:spLocks noChangeArrowheads="1"/>
          </p:cNvSpPr>
          <p:nvPr/>
        </p:nvSpPr>
        <p:spPr bwMode="auto">
          <a:xfrm>
            <a:off x="1662113" y="3519488"/>
            <a:ext cx="228600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050" b="1">
                <a:solidFill>
                  <a:srgbClr val="FFFF00"/>
                </a:solidFill>
                <a:latin typeface="Arial" charset="0"/>
              </a:rPr>
              <a:t>\</a:t>
            </a:r>
          </a:p>
        </p:txBody>
      </p:sp>
      <p:sp>
        <p:nvSpPr>
          <p:cNvPr id="6168" name="Text Box 43"/>
          <p:cNvSpPr txBox="1">
            <a:spLocks noChangeArrowheads="1"/>
          </p:cNvSpPr>
          <p:nvPr/>
        </p:nvSpPr>
        <p:spPr bwMode="auto">
          <a:xfrm>
            <a:off x="1524000" y="3690938"/>
            <a:ext cx="3048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>
                <a:solidFill>
                  <a:srgbClr val="66FF33"/>
                </a:solidFill>
                <a:latin typeface="Arial" pitchFamily="34" charset="0"/>
              </a:rPr>
              <a:t>3 </a:t>
            </a:r>
          </a:p>
        </p:txBody>
      </p:sp>
      <p:sp>
        <p:nvSpPr>
          <p:cNvPr id="6169" name="Text Box 44"/>
          <p:cNvSpPr txBox="1">
            <a:spLocks noChangeArrowheads="1"/>
          </p:cNvSpPr>
          <p:nvPr/>
        </p:nvSpPr>
        <p:spPr bwMode="auto">
          <a:xfrm>
            <a:off x="1095375" y="3700463"/>
            <a:ext cx="5048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>
                <a:solidFill>
                  <a:schemeClr val="bg1"/>
                </a:solidFill>
                <a:latin typeface="Arial" pitchFamily="34" charset="0"/>
              </a:rPr>
              <a:t>9 6 </a:t>
            </a:r>
          </a:p>
        </p:txBody>
      </p:sp>
      <p:sp>
        <p:nvSpPr>
          <p:cNvPr id="6170" name="Text Box 45"/>
          <p:cNvSpPr txBox="1">
            <a:spLocks noChangeArrowheads="1"/>
          </p:cNvSpPr>
          <p:nvPr/>
        </p:nvSpPr>
        <p:spPr bwMode="auto">
          <a:xfrm>
            <a:off x="923925" y="3700463"/>
            <a:ext cx="3048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>
                <a:solidFill>
                  <a:schemeClr val="bg1"/>
                </a:solidFill>
                <a:latin typeface="Arial" pitchFamily="34" charset="0"/>
              </a:rPr>
              <a:t>4 </a:t>
            </a:r>
          </a:p>
        </p:txBody>
      </p:sp>
      <p:sp>
        <p:nvSpPr>
          <p:cNvPr id="6171" name="Text Box 47"/>
          <p:cNvSpPr txBox="1">
            <a:spLocks noChangeArrowheads="1"/>
          </p:cNvSpPr>
          <p:nvPr/>
        </p:nvSpPr>
        <p:spPr bwMode="auto">
          <a:xfrm>
            <a:off x="1633538" y="3657600"/>
            <a:ext cx="3048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FFFF00"/>
                </a:solidFill>
                <a:latin typeface="Arial" pitchFamily="34" charset="0"/>
              </a:rPr>
              <a:t>,</a:t>
            </a:r>
          </a:p>
        </p:txBody>
      </p:sp>
      <p:sp>
        <p:nvSpPr>
          <p:cNvPr id="6172" name="Text Box 48"/>
          <p:cNvSpPr txBox="1">
            <a:spLocks noChangeArrowheads="1"/>
          </p:cNvSpPr>
          <p:nvPr/>
        </p:nvSpPr>
        <p:spPr bwMode="auto">
          <a:xfrm>
            <a:off x="1676400" y="3690938"/>
            <a:ext cx="3048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>
                <a:solidFill>
                  <a:srgbClr val="66FF33"/>
                </a:solidFill>
                <a:latin typeface="Arial" pitchFamily="34" charset="0"/>
              </a:rPr>
              <a:t>8 </a:t>
            </a:r>
          </a:p>
        </p:txBody>
      </p:sp>
      <p:sp>
        <p:nvSpPr>
          <p:cNvPr id="6173" name="Text Box 49"/>
          <p:cNvSpPr txBox="1">
            <a:spLocks noChangeArrowheads="1"/>
          </p:cNvSpPr>
          <p:nvPr/>
        </p:nvSpPr>
        <p:spPr bwMode="auto">
          <a:xfrm>
            <a:off x="1233488" y="3995738"/>
            <a:ext cx="3048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>
                <a:solidFill>
                  <a:schemeClr val="bg1"/>
                </a:solidFill>
                <a:latin typeface="Arial" pitchFamily="34" charset="0"/>
              </a:rPr>
              <a:t>0 </a:t>
            </a:r>
          </a:p>
        </p:txBody>
      </p:sp>
      <p:sp>
        <p:nvSpPr>
          <p:cNvPr id="6174" name="Text Box 50"/>
          <p:cNvSpPr txBox="1">
            <a:spLocks noChangeArrowheads="1"/>
          </p:cNvSpPr>
          <p:nvPr/>
        </p:nvSpPr>
        <p:spPr bwMode="auto">
          <a:xfrm>
            <a:off x="1066800" y="3990975"/>
            <a:ext cx="3048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>
                <a:solidFill>
                  <a:schemeClr val="bg1"/>
                </a:solidFill>
                <a:latin typeface="Arial" pitchFamily="34" charset="0"/>
              </a:rPr>
              <a:t>0 </a:t>
            </a:r>
          </a:p>
        </p:txBody>
      </p:sp>
      <p:sp>
        <p:nvSpPr>
          <p:cNvPr id="6175" name="Text Box 51"/>
          <p:cNvSpPr txBox="1">
            <a:spLocks noChangeArrowheads="1"/>
          </p:cNvSpPr>
          <p:nvPr/>
        </p:nvSpPr>
        <p:spPr bwMode="auto">
          <a:xfrm>
            <a:off x="1828800" y="3686175"/>
            <a:ext cx="7620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>
                <a:solidFill>
                  <a:schemeClr val="bg1"/>
                </a:solidFill>
                <a:latin typeface="Arial" pitchFamily="34" charset="0"/>
              </a:rPr>
              <a:t>(kg)</a:t>
            </a:r>
          </a:p>
        </p:txBody>
      </p:sp>
      <p:sp>
        <p:nvSpPr>
          <p:cNvPr id="32825" name="AutoShape 57"/>
          <p:cNvSpPr>
            <a:spLocks noChangeArrowheads="1"/>
          </p:cNvSpPr>
          <p:nvPr/>
        </p:nvSpPr>
        <p:spPr bwMode="auto">
          <a:xfrm>
            <a:off x="900113" y="6172200"/>
            <a:ext cx="2209800" cy="457200"/>
          </a:xfrm>
          <a:prstGeom prst="wedgeRoundRectCallout">
            <a:avLst>
              <a:gd name="adj1" fmla="val 39870"/>
              <a:gd name="adj2" fmla="val -150347"/>
              <a:gd name="adj3" fmla="val 16667"/>
            </a:avLst>
          </a:prstGeom>
          <a:gradFill rotWithShape="1">
            <a:gsLst>
              <a:gs pos="0">
                <a:srgbClr val="FF00FF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1600" b="1">
                <a:solidFill>
                  <a:srgbClr val="0000FF"/>
                </a:solidFill>
                <a:latin typeface="Arial" pitchFamily="34" charset="0"/>
              </a:rPr>
              <a:t>Bảng tay</a:t>
            </a:r>
          </a:p>
        </p:txBody>
      </p:sp>
      <p:sp>
        <p:nvSpPr>
          <p:cNvPr id="32826" name="Oval 58"/>
          <p:cNvSpPr>
            <a:spLocks noChangeArrowheads="1"/>
          </p:cNvSpPr>
          <p:nvPr/>
        </p:nvSpPr>
        <p:spPr bwMode="auto">
          <a:xfrm>
            <a:off x="1828800" y="4953000"/>
            <a:ext cx="1905000" cy="762000"/>
          </a:xfrm>
          <a:prstGeom prst="ellipse">
            <a:avLst/>
          </a:prstGeom>
          <a:noFill/>
          <a:ln w="57150">
            <a:solidFill>
              <a:srgbClr val="FF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600">
              <a:latin typeface="Arial" pitchFamily="34" charset="0"/>
            </a:endParaRPr>
          </a:p>
        </p:txBody>
      </p:sp>
      <p:sp>
        <p:nvSpPr>
          <p:cNvPr id="6178" name="Text Box 59"/>
          <p:cNvSpPr txBox="1">
            <a:spLocks noChangeArrowheads="1"/>
          </p:cNvSpPr>
          <p:nvPr/>
        </p:nvSpPr>
        <p:spPr bwMode="auto">
          <a:xfrm>
            <a:off x="138113" y="2743200"/>
            <a:ext cx="4572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>
                <a:solidFill>
                  <a:srgbClr val="FFFFFF"/>
                </a:solidFill>
                <a:latin typeface="Arial" pitchFamily="34" charset="0"/>
              </a:rPr>
              <a:t>O</a:t>
            </a:r>
          </a:p>
        </p:txBody>
      </p:sp>
      <p:sp>
        <p:nvSpPr>
          <p:cNvPr id="6179" name="Text Box 60"/>
          <p:cNvSpPr txBox="1">
            <a:spLocks noChangeArrowheads="1"/>
          </p:cNvSpPr>
          <p:nvPr/>
        </p:nvSpPr>
        <p:spPr bwMode="auto">
          <a:xfrm>
            <a:off x="138113" y="1524000"/>
            <a:ext cx="4572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>
                <a:solidFill>
                  <a:srgbClr val="FFFFFF"/>
                </a:solidFill>
                <a:latin typeface="Arial" pitchFamily="34" charset="0"/>
              </a:rPr>
              <a:t>B</a:t>
            </a:r>
          </a:p>
        </p:txBody>
      </p:sp>
      <p:sp>
        <p:nvSpPr>
          <p:cNvPr id="6180" name="Text Box 61"/>
          <p:cNvSpPr txBox="1">
            <a:spLocks noChangeArrowheads="1"/>
          </p:cNvSpPr>
          <p:nvPr/>
        </p:nvSpPr>
        <p:spPr bwMode="auto">
          <a:xfrm>
            <a:off x="152400" y="3519488"/>
            <a:ext cx="4572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>
                <a:solidFill>
                  <a:srgbClr val="FFFFFF"/>
                </a:solidFill>
                <a:latin typeface="Arial" pitchFamily="34" charset="0"/>
              </a:rPr>
              <a:t>V</a:t>
            </a:r>
          </a:p>
        </p:txBody>
      </p:sp>
      <p:sp>
        <p:nvSpPr>
          <p:cNvPr id="6181" name="Text Box 62"/>
          <p:cNvSpPr txBox="1">
            <a:spLocks noChangeArrowheads="1"/>
          </p:cNvSpPr>
          <p:nvPr/>
        </p:nvSpPr>
        <p:spPr bwMode="auto">
          <a:xfrm>
            <a:off x="138113" y="3138488"/>
            <a:ext cx="4572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>
                <a:solidFill>
                  <a:srgbClr val="FFFFFF"/>
                </a:solidFill>
                <a:latin typeface="Arial" pitchFamily="34" charset="0"/>
              </a:rPr>
              <a:t>S</a:t>
            </a:r>
          </a:p>
        </p:txBody>
      </p:sp>
      <p:sp>
        <p:nvSpPr>
          <p:cNvPr id="6182" name="Text Box 63"/>
          <p:cNvSpPr txBox="1">
            <a:spLocks noChangeArrowheads="1"/>
          </p:cNvSpPr>
          <p:nvPr/>
        </p:nvSpPr>
        <p:spPr bwMode="auto">
          <a:xfrm>
            <a:off x="138113" y="2376488"/>
            <a:ext cx="4572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>
                <a:solidFill>
                  <a:srgbClr val="FFFFFF"/>
                </a:solidFill>
                <a:latin typeface="Arial" pitchFamily="34" charset="0"/>
              </a:rPr>
              <a:t>N</a:t>
            </a:r>
          </a:p>
        </p:txBody>
      </p:sp>
      <p:sp>
        <p:nvSpPr>
          <p:cNvPr id="6183" name="Text Box 64"/>
          <p:cNvSpPr txBox="1">
            <a:spLocks noChangeArrowheads="1"/>
          </p:cNvSpPr>
          <p:nvPr/>
        </p:nvSpPr>
        <p:spPr bwMode="auto">
          <a:xfrm>
            <a:off x="138113" y="1995488"/>
            <a:ext cx="4572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>
                <a:solidFill>
                  <a:srgbClr val="FFFFFF"/>
                </a:solidFill>
                <a:latin typeface="Arial" pitchFamily="34" charset="0"/>
              </a:rPr>
              <a:t>Đ</a:t>
            </a:r>
          </a:p>
        </p:txBody>
      </p:sp>
      <p:sp>
        <p:nvSpPr>
          <p:cNvPr id="32833" name="Oval 65"/>
          <p:cNvSpPr>
            <a:spLocks noChangeArrowheads="1"/>
          </p:cNvSpPr>
          <p:nvPr/>
        </p:nvSpPr>
        <p:spPr bwMode="auto">
          <a:xfrm>
            <a:off x="138113" y="1447800"/>
            <a:ext cx="304800" cy="457200"/>
          </a:xfrm>
          <a:prstGeom prst="ellips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600">
              <a:latin typeface="Arial" pitchFamily="34" charset="0"/>
            </a:endParaRPr>
          </a:p>
        </p:txBody>
      </p:sp>
      <p:sp>
        <p:nvSpPr>
          <p:cNvPr id="32834" name="Oval 66"/>
          <p:cNvSpPr>
            <a:spLocks noChangeArrowheads="1"/>
          </p:cNvSpPr>
          <p:nvPr/>
        </p:nvSpPr>
        <p:spPr bwMode="auto">
          <a:xfrm>
            <a:off x="138113" y="1966913"/>
            <a:ext cx="304800" cy="457200"/>
          </a:xfrm>
          <a:prstGeom prst="ellips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600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278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278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278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0" presetClass="entr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328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4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6" dur="80"/>
                                        <p:tgtEl>
                                          <p:spTgt spid="3279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7" dur="80"/>
                                        <p:tgtEl>
                                          <p:spTgt spid="3279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80"/>
                                        <p:tgtEl>
                                          <p:spTgt spid="3279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2" dur="500"/>
                                        <p:tgtEl>
                                          <p:spTgt spid="328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6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7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282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282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28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0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28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28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28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28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28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0" presetClass="entr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9" dur="2000"/>
                                        <p:tgtEl>
                                          <p:spTgt spid="328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88" grpId="0"/>
      <p:bldP spid="32790" grpId="0"/>
      <p:bldP spid="32825" grpId="0" animBg="1"/>
      <p:bldP spid="32826" grpId="0" animBg="1"/>
      <p:bldP spid="32833" grpId="0" animBg="1"/>
      <p:bldP spid="32834" grpId="0" animBg="1"/>
      <p:bldP spid="32834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1752600" y="533400"/>
            <a:ext cx="6096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800" b="1" u="sng">
                <a:solidFill>
                  <a:schemeClr val="bg1"/>
                </a:solidFill>
                <a:latin typeface="Arial" pitchFamily="34" charset="0"/>
              </a:rPr>
              <a:t>Toán:</a:t>
            </a:r>
            <a:r>
              <a:rPr lang="en-US" sz="1400">
                <a:latin typeface="Arial" pitchFamily="34" charset="0"/>
              </a:rPr>
              <a:t> </a:t>
            </a:r>
            <a:r>
              <a:rPr lang="en-US" sz="1400" b="1">
                <a:solidFill>
                  <a:srgbClr val="FFFF00"/>
                </a:solidFill>
                <a:latin typeface="Arial" pitchFamily="34" charset="0"/>
              </a:rPr>
              <a:t>CHIA MỘT SỐ THẬP PHÂN CHO MỘT SỐ THẬP PHÂN</a:t>
            </a:r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4191000" y="914400"/>
            <a:ext cx="14478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400" b="1">
                <a:solidFill>
                  <a:srgbClr val="E7F620"/>
                </a:solidFill>
                <a:latin typeface="Arial" pitchFamily="34" charset="0"/>
                <a:sym typeface="Wingdings" pitchFamily="2" charset="2"/>
              </a:rPr>
              <a:t></a:t>
            </a:r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609600" y="1377950"/>
            <a:ext cx="8305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sz="1400" b="1">
                <a:solidFill>
                  <a:schemeClr val="bg1"/>
                </a:solidFill>
                <a:latin typeface="Arial" pitchFamily="34" charset="0"/>
              </a:rPr>
              <a:t>a) Ví dụ 1:</a:t>
            </a:r>
            <a:r>
              <a:rPr lang="en-US" sz="1400" b="1">
                <a:solidFill>
                  <a:srgbClr val="FFFF00"/>
                </a:solidFill>
                <a:latin typeface="Arial" pitchFamily="34" charset="0"/>
              </a:rPr>
              <a:t> Một thanh sắt dài 6,2dm cân nặng 23,56 kg. Hỏi 1dm của thanh sắt </a:t>
            </a:r>
            <a:r>
              <a:rPr lang="vi-VN" sz="1400" b="1">
                <a:solidFill>
                  <a:srgbClr val="FFFF00"/>
                </a:solidFill>
                <a:latin typeface="Arial" pitchFamily="34" charset="0"/>
              </a:rPr>
              <a:t>đ</a:t>
            </a:r>
            <a:r>
              <a:rPr lang="en-US" sz="1400" b="1">
                <a:solidFill>
                  <a:srgbClr val="FFFF00"/>
                </a:solidFill>
                <a:latin typeface="Arial" pitchFamily="34" charset="0"/>
              </a:rPr>
              <a:t>ó cân nặng bao nhiêu ki-lô-gam?</a:t>
            </a:r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2286000" y="2055813"/>
            <a:ext cx="44196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400" b="1">
                <a:solidFill>
                  <a:srgbClr val="FFFFFF"/>
                </a:solidFill>
                <a:latin typeface="Arial" pitchFamily="34" charset="0"/>
              </a:rPr>
              <a:t>Ta phải thực hiện phép chia: 23,56 : 6,2 </a:t>
            </a:r>
            <a:r>
              <a:rPr lang="en-US" sz="1400">
                <a:solidFill>
                  <a:srgbClr val="FFFFFF"/>
                </a:solidFill>
                <a:latin typeface="Arial" pitchFamily="34" charset="0"/>
              </a:rPr>
              <a:t>=</a:t>
            </a:r>
            <a:r>
              <a:rPr lang="en-US" sz="1400" b="1">
                <a:solidFill>
                  <a:srgbClr val="FFFFFF"/>
                </a:solidFill>
                <a:latin typeface="Arial" pitchFamily="34" charset="0"/>
              </a:rPr>
              <a:t> ? (kg)</a:t>
            </a:r>
            <a:endParaRPr lang="en-US" sz="1400" b="1">
              <a:solidFill>
                <a:srgbClr val="FFFFFF"/>
              </a:solidFill>
              <a:latin typeface="Arial" pitchFamily="34" charset="0"/>
              <a:sym typeface="Symbol" pitchFamily="18" charset="2"/>
            </a:endParaRPr>
          </a:p>
        </p:txBody>
      </p:sp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685800" y="3048000"/>
            <a:ext cx="41148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400">
                <a:solidFill>
                  <a:srgbClr val="FFFF00"/>
                </a:solidFill>
                <a:latin typeface="Arial" pitchFamily="34" charset="0"/>
              </a:rPr>
              <a:t>*</a:t>
            </a:r>
            <a:r>
              <a:rPr lang="en-US" sz="1400" b="1">
                <a:solidFill>
                  <a:srgbClr val="FFFF00"/>
                </a:solidFill>
                <a:latin typeface="Arial" pitchFamily="34" charset="0"/>
              </a:rPr>
              <a:t> Thông th</a:t>
            </a:r>
            <a:r>
              <a:rPr lang="vi-VN" sz="1400" b="1">
                <a:solidFill>
                  <a:srgbClr val="FFFF00"/>
                </a:solidFill>
                <a:latin typeface="Arial" pitchFamily="34" charset="0"/>
              </a:rPr>
              <a:t>ư</a:t>
            </a:r>
            <a:r>
              <a:rPr lang="en-US" sz="1400" b="1">
                <a:solidFill>
                  <a:srgbClr val="FFFF00"/>
                </a:solidFill>
                <a:latin typeface="Arial" pitchFamily="34" charset="0"/>
              </a:rPr>
              <a:t>ờng ta </a:t>
            </a:r>
            <a:r>
              <a:rPr lang="vi-VN" sz="1400" b="1">
                <a:solidFill>
                  <a:srgbClr val="FFFF00"/>
                </a:solidFill>
                <a:latin typeface="Arial" pitchFamily="34" charset="0"/>
              </a:rPr>
              <a:t>đ</a:t>
            </a:r>
            <a:r>
              <a:rPr lang="en-US" sz="1400" b="1">
                <a:solidFill>
                  <a:srgbClr val="FFFF00"/>
                </a:solidFill>
                <a:latin typeface="Arial" pitchFamily="34" charset="0"/>
              </a:rPr>
              <a:t>ặt tính rồi làm nh</a:t>
            </a:r>
            <a:r>
              <a:rPr lang="vi-VN" sz="1400" b="1">
                <a:solidFill>
                  <a:srgbClr val="FFFF00"/>
                </a:solidFill>
                <a:latin typeface="Arial" pitchFamily="34" charset="0"/>
              </a:rPr>
              <a:t>ư</a:t>
            </a:r>
            <a:r>
              <a:rPr lang="en-US" sz="1400" b="1">
                <a:solidFill>
                  <a:srgbClr val="FFFF00"/>
                </a:solidFill>
                <a:latin typeface="Arial" pitchFamily="34" charset="0"/>
              </a:rPr>
              <a:t> sau:</a:t>
            </a:r>
            <a:endParaRPr lang="en-US" sz="1400" b="1">
              <a:solidFill>
                <a:srgbClr val="FFFF00"/>
              </a:solidFill>
              <a:latin typeface="Arial" pitchFamily="34" charset="0"/>
              <a:sym typeface="Symbol" pitchFamily="18" charset="2"/>
            </a:endParaRPr>
          </a:p>
        </p:txBody>
      </p:sp>
      <p:sp>
        <p:nvSpPr>
          <p:cNvPr id="7175" name="Line 7"/>
          <p:cNvSpPr>
            <a:spLocks noChangeShapeType="1"/>
          </p:cNvSpPr>
          <p:nvPr/>
        </p:nvSpPr>
        <p:spPr bwMode="auto">
          <a:xfrm>
            <a:off x="5029200" y="1143000"/>
            <a:ext cx="3886200" cy="0"/>
          </a:xfrm>
          <a:prstGeom prst="line">
            <a:avLst/>
          </a:prstGeom>
          <a:noFill/>
          <a:ln w="76200">
            <a:pattFill prst="solidDmnd">
              <a:fgClr>
                <a:schemeClr val="bg1"/>
              </a:fgClr>
              <a:bgClr>
                <a:srgbClr val="FF00FF"/>
              </a:bgClr>
            </a:patt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76" name="Line 8"/>
          <p:cNvSpPr>
            <a:spLocks noChangeShapeType="1"/>
          </p:cNvSpPr>
          <p:nvPr/>
        </p:nvSpPr>
        <p:spPr bwMode="auto">
          <a:xfrm>
            <a:off x="304800" y="1143000"/>
            <a:ext cx="3886200" cy="0"/>
          </a:xfrm>
          <a:prstGeom prst="line">
            <a:avLst/>
          </a:prstGeom>
          <a:noFill/>
          <a:ln w="76200">
            <a:pattFill prst="solidDmnd">
              <a:fgClr>
                <a:srgbClr val="FFFFFF"/>
              </a:fgClr>
              <a:bgClr>
                <a:srgbClr val="FF00FF"/>
              </a:bgClr>
            </a:patt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77" name="Text Box 9"/>
          <p:cNvSpPr txBox="1">
            <a:spLocks noChangeArrowheads="1"/>
          </p:cNvSpPr>
          <p:nvPr/>
        </p:nvSpPr>
        <p:spPr bwMode="auto">
          <a:xfrm>
            <a:off x="2286000" y="2443163"/>
            <a:ext cx="44196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US" sz="1400" b="1">
                <a:solidFill>
                  <a:srgbClr val="FFFFFF"/>
                </a:solidFill>
                <a:latin typeface="Arial" pitchFamily="34" charset="0"/>
              </a:rPr>
              <a:t>Ta có: 	23,56 : 6,2 </a:t>
            </a:r>
            <a:r>
              <a:rPr lang="en-US" sz="1400">
                <a:solidFill>
                  <a:srgbClr val="FFFFFF"/>
                </a:solidFill>
                <a:latin typeface="Arial" pitchFamily="34" charset="0"/>
              </a:rPr>
              <a:t>=</a:t>
            </a:r>
            <a:r>
              <a:rPr lang="en-US" sz="1400" b="1">
                <a:solidFill>
                  <a:srgbClr val="FFFFFF"/>
                </a:solidFill>
                <a:latin typeface="Arial" pitchFamily="34" charset="0"/>
              </a:rPr>
              <a:t> (23,56 x 10) : (6,2 x 10)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US" sz="1400" b="1">
                <a:solidFill>
                  <a:srgbClr val="FFFFFF"/>
                </a:solidFill>
                <a:latin typeface="Arial" pitchFamily="34" charset="0"/>
              </a:rPr>
              <a:t>	23,56 : 6,2 </a:t>
            </a:r>
            <a:r>
              <a:rPr lang="en-US" sz="1400">
                <a:solidFill>
                  <a:srgbClr val="FFFFFF"/>
                </a:solidFill>
                <a:latin typeface="Arial" pitchFamily="34" charset="0"/>
              </a:rPr>
              <a:t>=</a:t>
            </a:r>
            <a:r>
              <a:rPr lang="en-US" sz="1400" b="1">
                <a:solidFill>
                  <a:srgbClr val="FFFFFF"/>
                </a:solidFill>
                <a:latin typeface="Arial" pitchFamily="34" charset="0"/>
              </a:rPr>
              <a:t> 235,6 : 62 </a:t>
            </a:r>
            <a:r>
              <a:rPr lang="en-US" sz="1400">
                <a:solidFill>
                  <a:srgbClr val="FFFFFF"/>
                </a:solidFill>
                <a:latin typeface="Arial" pitchFamily="34" charset="0"/>
              </a:rPr>
              <a:t>=</a:t>
            </a:r>
            <a:r>
              <a:rPr lang="en-US" sz="1400" b="1">
                <a:solidFill>
                  <a:srgbClr val="FFFFFF"/>
                </a:solidFill>
                <a:latin typeface="Arial" pitchFamily="34" charset="0"/>
              </a:rPr>
              <a:t> 3,8 (kg)</a:t>
            </a:r>
          </a:p>
        </p:txBody>
      </p:sp>
      <p:sp>
        <p:nvSpPr>
          <p:cNvPr id="7178" name="Text Box 10"/>
          <p:cNvSpPr txBox="1">
            <a:spLocks noChangeArrowheads="1"/>
          </p:cNvSpPr>
          <p:nvPr/>
        </p:nvSpPr>
        <p:spPr bwMode="auto">
          <a:xfrm>
            <a:off x="762000" y="3429000"/>
            <a:ext cx="7620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>
                <a:solidFill>
                  <a:srgbClr val="FFFFFF"/>
                </a:solidFill>
                <a:latin typeface="Arial" pitchFamily="34" charset="0"/>
              </a:rPr>
              <a:t>2 3,5 6</a:t>
            </a:r>
          </a:p>
        </p:txBody>
      </p:sp>
      <p:sp>
        <p:nvSpPr>
          <p:cNvPr id="7179" name="Text Box 11"/>
          <p:cNvSpPr txBox="1">
            <a:spLocks noChangeArrowheads="1"/>
          </p:cNvSpPr>
          <p:nvPr/>
        </p:nvSpPr>
        <p:spPr bwMode="auto">
          <a:xfrm>
            <a:off x="1614488" y="3448050"/>
            <a:ext cx="6858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>
                <a:solidFill>
                  <a:srgbClr val="FFFFFF"/>
                </a:solidFill>
                <a:latin typeface="Arial" pitchFamily="34" charset="0"/>
              </a:rPr>
              <a:t>6,2</a:t>
            </a:r>
          </a:p>
        </p:txBody>
      </p:sp>
      <p:sp>
        <p:nvSpPr>
          <p:cNvPr id="7180" name="Text Box 12"/>
          <p:cNvSpPr txBox="1">
            <a:spLocks noChangeArrowheads="1"/>
          </p:cNvSpPr>
          <p:nvPr/>
        </p:nvSpPr>
        <p:spPr bwMode="auto">
          <a:xfrm>
            <a:off x="762000" y="3733800"/>
            <a:ext cx="7620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>
                <a:solidFill>
                  <a:srgbClr val="66FF33"/>
                </a:solidFill>
                <a:latin typeface="Arial" pitchFamily="34" charset="0"/>
              </a:rPr>
              <a:t>   4 9 </a:t>
            </a:r>
          </a:p>
        </p:txBody>
      </p:sp>
      <p:sp>
        <p:nvSpPr>
          <p:cNvPr id="7181" name="Text Box 13"/>
          <p:cNvSpPr txBox="1">
            <a:spLocks noChangeArrowheads="1"/>
          </p:cNvSpPr>
          <p:nvPr/>
        </p:nvSpPr>
        <p:spPr bwMode="auto">
          <a:xfrm>
            <a:off x="762000" y="4038600"/>
            <a:ext cx="7620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>
                <a:solidFill>
                  <a:srgbClr val="66FF33"/>
                </a:solidFill>
                <a:latin typeface="Arial" pitchFamily="34" charset="0"/>
              </a:rPr>
              <a:t>         0</a:t>
            </a:r>
          </a:p>
        </p:txBody>
      </p:sp>
      <p:sp>
        <p:nvSpPr>
          <p:cNvPr id="7182" name="Text Box 14"/>
          <p:cNvSpPr txBox="1">
            <a:spLocks noChangeArrowheads="1"/>
          </p:cNvSpPr>
          <p:nvPr/>
        </p:nvSpPr>
        <p:spPr bwMode="auto">
          <a:xfrm>
            <a:off x="1524000" y="3810000"/>
            <a:ext cx="3048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>
                <a:solidFill>
                  <a:srgbClr val="66FF33"/>
                </a:solidFill>
                <a:latin typeface="Arial" pitchFamily="34" charset="0"/>
              </a:rPr>
              <a:t>3</a:t>
            </a:r>
          </a:p>
        </p:txBody>
      </p:sp>
      <p:sp>
        <p:nvSpPr>
          <p:cNvPr id="7183" name="Text Box 15"/>
          <p:cNvSpPr txBox="1">
            <a:spLocks noChangeArrowheads="1"/>
          </p:cNvSpPr>
          <p:nvPr/>
        </p:nvSpPr>
        <p:spPr bwMode="auto">
          <a:xfrm>
            <a:off x="1709738" y="3824288"/>
            <a:ext cx="3048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>
                <a:solidFill>
                  <a:srgbClr val="66FF33"/>
                </a:solidFill>
                <a:latin typeface="Arial" pitchFamily="34" charset="0"/>
              </a:rPr>
              <a:t>8</a:t>
            </a:r>
          </a:p>
        </p:txBody>
      </p:sp>
      <p:sp>
        <p:nvSpPr>
          <p:cNvPr id="7184" name="Text Box 16"/>
          <p:cNvSpPr txBox="1">
            <a:spLocks noChangeArrowheads="1"/>
          </p:cNvSpPr>
          <p:nvPr/>
        </p:nvSpPr>
        <p:spPr bwMode="auto">
          <a:xfrm>
            <a:off x="1905000" y="3810000"/>
            <a:ext cx="5334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>
                <a:solidFill>
                  <a:srgbClr val="FFFFFF"/>
                </a:solidFill>
                <a:latin typeface="Arial" pitchFamily="34" charset="0"/>
              </a:rPr>
              <a:t>(kg)</a:t>
            </a:r>
          </a:p>
        </p:txBody>
      </p:sp>
      <p:sp>
        <p:nvSpPr>
          <p:cNvPr id="11281" name="Text Box 17"/>
          <p:cNvSpPr txBox="1">
            <a:spLocks noChangeArrowheads="1"/>
          </p:cNvSpPr>
          <p:nvPr/>
        </p:nvSpPr>
        <p:spPr bwMode="auto">
          <a:xfrm>
            <a:off x="1052513" y="3568700"/>
            <a:ext cx="228600" cy="26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050" b="1">
                <a:solidFill>
                  <a:srgbClr val="FFFF00"/>
                </a:solidFill>
                <a:latin typeface="Arial" charset="0"/>
              </a:rPr>
              <a:t>\</a:t>
            </a:r>
          </a:p>
        </p:txBody>
      </p:sp>
      <p:sp>
        <p:nvSpPr>
          <p:cNvPr id="7186" name="Text Box 18"/>
          <p:cNvSpPr txBox="1">
            <a:spLocks noChangeArrowheads="1"/>
          </p:cNvSpPr>
          <p:nvPr/>
        </p:nvSpPr>
        <p:spPr bwMode="auto">
          <a:xfrm>
            <a:off x="1185863" y="3429000"/>
            <a:ext cx="2286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>
                <a:solidFill>
                  <a:srgbClr val="FFFF00"/>
                </a:solidFill>
                <a:latin typeface="Arial" pitchFamily="34" charset="0"/>
              </a:rPr>
              <a:t>,</a:t>
            </a:r>
          </a:p>
        </p:txBody>
      </p:sp>
      <p:sp>
        <p:nvSpPr>
          <p:cNvPr id="11283" name="Text Box 19"/>
          <p:cNvSpPr txBox="1">
            <a:spLocks noChangeArrowheads="1"/>
          </p:cNvSpPr>
          <p:nvPr/>
        </p:nvSpPr>
        <p:spPr bwMode="auto">
          <a:xfrm>
            <a:off x="1738313" y="3581400"/>
            <a:ext cx="228600" cy="26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050" b="1">
                <a:solidFill>
                  <a:srgbClr val="FFFF00"/>
                </a:solidFill>
                <a:latin typeface="Arial" charset="0"/>
              </a:rPr>
              <a:t>\</a:t>
            </a:r>
          </a:p>
        </p:txBody>
      </p:sp>
      <p:sp>
        <p:nvSpPr>
          <p:cNvPr id="7188" name="Text Box 20"/>
          <p:cNvSpPr txBox="1">
            <a:spLocks noChangeArrowheads="1"/>
          </p:cNvSpPr>
          <p:nvPr/>
        </p:nvSpPr>
        <p:spPr bwMode="auto">
          <a:xfrm>
            <a:off x="1643063" y="3810000"/>
            <a:ext cx="2286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>
                <a:solidFill>
                  <a:srgbClr val="FFFF00"/>
                </a:solidFill>
                <a:latin typeface="Arial" pitchFamily="34" charset="0"/>
              </a:rPr>
              <a:t>,</a:t>
            </a:r>
          </a:p>
        </p:txBody>
      </p:sp>
      <p:sp>
        <p:nvSpPr>
          <p:cNvPr id="7189" name="Text Box 26"/>
          <p:cNvSpPr txBox="1">
            <a:spLocks noChangeArrowheads="1"/>
          </p:cNvSpPr>
          <p:nvPr/>
        </p:nvSpPr>
        <p:spPr bwMode="auto">
          <a:xfrm>
            <a:off x="3200400" y="3367088"/>
            <a:ext cx="48768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>
                <a:solidFill>
                  <a:srgbClr val="FFFF00"/>
                </a:solidFill>
                <a:latin typeface="Arial" pitchFamily="34" charset="0"/>
              </a:rPr>
              <a:t>•</a:t>
            </a:r>
            <a:r>
              <a:rPr lang="en-US" sz="1400" b="1">
                <a:solidFill>
                  <a:srgbClr val="FFFFFF"/>
                </a:solidFill>
                <a:latin typeface="Arial" pitchFamily="34" charset="0"/>
              </a:rPr>
              <a:t> Phần thập phân của số 6,2 có một chữ số.</a:t>
            </a:r>
          </a:p>
        </p:txBody>
      </p:sp>
      <p:sp>
        <p:nvSpPr>
          <p:cNvPr id="7190" name="Text Box 27"/>
          <p:cNvSpPr txBox="1">
            <a:spLocks noChangeArrowheads="1"/>
          </p:cNvSpPr>
          <p:nvPr/>
        </p:nvSpPr>
        <p:spPr bwMode="auto">
          <a:xfrm>
            <a:off x="3200400" y="3716338"/>
            <a:ext cx="5791200" cy="630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1400" b="1">
                <a:solidFill>
                  <a:srgbClr val="FFFF00"/>
                </a:solidFill>
                <a:latin typeface="Arial" pitchFamily="34" charset="0"/>
              </a:rPr>
              <a:t>•</a:t>
            </a:r>
            <a:r>
              <a:rPr lang="en-US" sz="1400" b="1">
                <a:solidFill>
                  <a:srgbClr val="FFFFFF"/>
                </a:solidFill>
                <a:latin typeface="Arial" pitchFamily="34" charset="0"/>
              </a:rPr>
              <a:t> Chuyển  dấu  phẩy  của số  23,56  sang  bên phải một chữ  số </a:t>
            </a:r>
          </a:p>
          <a:p>
            <a:pPr algn="just">
              <a:spcBef>
                <a:spcPct val="50000"/>
              </a:spcBef>
            </a:pPr>
            <a:r>
              <a:rPr lang="vi-VN" sz="1400" b="1">
                <a:solidFill>
                  <a:srgbClr val="FFFFFF"/>
                </a:solidFill>
                <a:latin typeface="Arial" pitchFamily="34" charset="0"/>
              </a:rPr>
              <a:t>đư</a:t>
            </a:r>
            <a:r>
              <a:rPr lang="en-US" sz="1400" b="1">
                <a:solidFill>
                  <a:srgbClr val="FFFFFF"/>
                </a:solidFill>
                <a:latin typeface="Arial" pitchFamily="34" charset="0"/>
              </a:rPr>
              <a:t>ợc 235,6; </a:t>
            </a:r>
          </a:p>
        </p:txBody>
      </p:sp>
      <p:sp>
        <p:nvSpPr>
          <p:cNvPr id="7191" name="Text Box 28"/>
          <p:cNvSpPr txBox="1">
            <a:spLocks noChangeArrowheads="1"/>
          </p:cNvSpPr>
          <p:nvPr/>
        </p:nvSpPr>
        <p:spPr bwMode="auto">
          <a:xfrm>
            <a:off x="3200400" y="4572000"/>
            <a:ext cx="51816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>
                <a:solidFill>
                  <a:srgbClr val="FFFF00"/>
                </a:solidFill>
                <a:latin typeface="Arial" pitchFamily="34" charset="0"/>
              </a:rPr>
              <a:t>•</a:t>
            </a:r>
            <a:r>
              <a:rPr lang="en-US" sz="1400" b="1">
                <a:solidFill>
                  <a:srgbClr val="FFFFFF"/>
                </a:solidFill>
                <a:latin typeface="Arial" pitchFamily="34" charset="0"/>
              </a:rPr>
              <a:t> Thực hiện phép chia 235,6 : 62.</a:t>
            </a:r>
          </a:p>
        </p:txBody>
      </p:sp>
      <p:sp>
        <p:nvSpPr>
          <p:cNvPr id="7192" name="Text Box 29"/>
          <p:cNvSpPr txBox="1">
            <a:spLocks noChangeArrowheads="1"/>
          </p:cNvSpPr>
          <p:nvPr/>
        </p:nvSpPr>
        <p:spPr bwMode="auto">
          <a:xfrm>
            <a:off x="609600" y="5181600"/>
            <a:ext cx="11430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400" b="1">
                <a:solidFill>
                  <a:schemeClr val="bg1"/>
                </a:solidFill>
                <a:latin typeface="Arial" pitchFamily="34" charset="0"/>
              </a:rPr>
              <a:t>b) Ví dụ 2:</a:t>
            </a:r>
            <a:endParaRPr lang="en-US" sz="1400" b="1">
              <a:solidFill>
                <a:schemeClr val="bg1"/>
              </a:solidFill>
              <a:latin typeface="Arial" pitchFamily="34" charset="0"/>
              <a:sym typeface="Symbol" pitchFamily="18" charset="2"/>
            </a:endParaRPr>
          </a:p>
        </p:txBody>
      </p:sp>
      <p:sp>
        <p:nvSpPr>
          <p:cNvPr id="7193" name="Text Box 31"/>
          <p:cNvSpPr txBox="1">
            <a:spLocks noChangeArrowheads="1"/>
          </p:cNvSpPr>
          <p:nvPr/>
        </p:nvSpPr>
        <p:spPr bwMode="auto">
          <a:xfrm>
            <a:off x="1981200" y="5181600"/>
            <a:ext cx="16002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400" b="1">
                <a:solidFill>
                  <a:srgbClr val="FFFF00"/>
                </a:solidFill>
                <a:latin typeface="Arial" pitchFamily="34" charset="0"/>
              </a:rPr>
              <a:t>82,55 : 1,27 = ?</a:t>
            </a:r>
            <a:endParaRPr lang="en-US" sz="1400" b="1">
              <a:solidFill>
                <a:srgbClr val="FFFF00"/>
              </a:solidFill>
              <a:latin typeface="Arial" pitchFamily="34" charset="0"/>
              <a:sym typeface="Symbol" pitchFamily="18" charset="2"/>
            </a:endParaRPr>
          </a:p>
        </p:txBody>
      </p:sp>
      <p:sp>
        <p:nvSpPr>
          <p:cNvPr id="7194" name="Text Box 32"/>
          <p:cNvSpPr txBox="1">
            <a:spLocks noChangeArrowheads="1"/>
          </p:cNvSpPr>
          <p:nvPr/>
        </p:nvSpPr>
        <p:spPr bwMode="auto">
          <a:xfrm>
            <a:off x="533400" y="5576888"/>
            <a:ext cx="29718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400">
                <a:solidFill>
                  <a:srgbClr val="FFFF00"/>
                </a:solidFill>
                <a:latin typeface="Arial" pitchFamily="34" charset="0"/>
              </a:rPr>
              <a:t>*</a:t>
            </a:r>
            <a:r>
              <a:rPr lang="en-US" sz="1400" b="1">
                <a:solidFill>
                  <a:srgbClr val="FFFF00"/>
                </a:solidFill>
                <a:latin typeface="Arial" pitchFamily="34" charset="0"/>
              </a:rPr>
              <a:t> Ta </a:t>
            </a:r>
            <a:r>
              <a:rPr lang="vi-VN" sz="1400" b="1">
                <a:solidFill>
                  <a:srgbClr val="FFFF00"/>
                </a:solidFill>
                <a:latin typeface="Arial" pitchFamily="34" charset="0"/>
              </a:rPr>
              <a:t>đ</a:t>
            </a:r>
            <a:r>
              <a:rPr lang="en-US" sz="1400" b="1">
                <a:solidFill>
                  <a:srgbClr val="FFFF00"/>
                </a:solidFill>
                <a:latin typeface="Arial" pitchFamily="34" charset="0"/>
              </a:rPr>
              <a:t>ặt tính rồi làm nh</a:t>
            </a:r>
            <a:r>
              <a:rPr lang="vi-VN" sz="1400" b="1">
                <a:solidFill>
                  <a:srgbClr val="FFFF00"/>
                </a:solidFill>
                <a:latin typeface="Arial" pitchFamily="34" charset="0"/>
              </a:rPr>
              <a:t>ư</a:t>
            </a:r>
            <a:r>
              <a:rPr lang="en-US" sz="1400" b="1">
                <a:solidFill>
                  <a:srgbClr val="FFFF00"/>
                </a:solidFill>
                <a:latin typeface="Arial" pitchFamily="34" charset="0"/>
              </a:rPr>
              <a:t> sau:</a:t>
            </a:r>
            <a:endParaRPr lang="en-US" sz="1400" b="1">
              <a:solidFill>
                <a:srgbClr val="FFFF00"/>
              </a:solidFill>
              <a:latin typeface="Arial" pitchFamily="34" charset="0"/>
              <a:sym typeface="Symbol" pitchFamily="18" charset="2"/>
            </a:endParaRPr>
          </a:p>
        </p:txBody>
      </p:sp>
      <p:sp>
        <p:nvSpPr>
          <p:cNvPr id="7195" name="Text Box 33"/>
          <p:cNvSpPr txBox="1">
            <a:spLocks noChangeArrowheads="1"/>
          </p:cNvSpPr>
          <p:nvPr/>
        </p:nvSpPr>
        <p:spPr bwMode="auto">
          <a:xfrm>
            <a:off x="3505200" y="5605463"/>
            <a:ext cx="10668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>
                <a:solidFill>
                  <a:srgbClr val="FFFFFF"/>
                </a:solidFill>
                <a:latin typeface="Arial" pitchFamily="34" charset="0"/>
              </a:rPr>
              <a:t>8 2,5 5</a:t>
            </a:r>
          </a:p>
        </p:txBody>
      </p:sp>
      <p:sp>
        <p:nvSpPr>
          <p:cNvPr id="7196" name="Line 34"/>
          <p:cNvSpPr>
            <a:spLocks noChangeShapeType="1"/>
          </p:cNvSpPr>
          <p:nvPr/>
        </p:nvSpPr>
        <p:spPr bwMode="auto">
          <a:xfrm>
            <a:off x="4343400" y="5715000"/>
            <a:ext cx="0" cy="838200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97" name="Line 35"/>
          <p:cNvSpPr>
            <a:spLocks noChangeShapeType="1"/>
          </p:cNvSpPr>
          <p:nvPr/>
        </p:nvSpPr>
        <p:spPr bwMode="auto">
          <a:xfrm>
            <a:off x="4343400" y="5943600"/>
            <a:ext cx="609600" cy="0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98" name="Text Box 36"/>
          <p:cNvSpPr txBox="1">
            <a:spLocks noChangeArrowheads="1"/>
          </p:cNvSpPr>
          <p:nvPr/>
        </p:nvSpPr>
        <p:spPr bwMode="auto">
          <a:xfrm>
            <a:off x="4376738" y="5591175"/>
            <a:ext cx="7286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>
                <a:solidFill>
                  <a:srgbClr val="FFFFFF"/>
                </a:solidFill>
                <a:latin typeface="Arial" pitchFamily="34" charset="0"/>
              </a:rPr>
              <a:t>1,2 7</a:t>
            </a:r>
          </a:p>
        </p:txBody>
      </p:sp>
      <p:sp>
        <p:nvSpPr>
          <p:cNvPr id="7199" name="Text Box 37"/>
          <p:cNvSpPr txBox="1">
            <a:spLocks noChangeArrowheads="1"/>
          </p:cNvSpPr>
          <p:nvPr/>
        </p:nvSpPr>
        <p:spPr bwMode="auto">
          <a:xfrm>
            <a:off x="3505200" y="5943600"/>
            <a:ext cx="10668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>
                <a:solidFill>
                  <a:srgbClr val="FFFFFF"/>
                </a:solidFill>
                <a:latin typeface="Arial" pitchFamily="34" charset="0"/>
              </a:rPr>
              <a:t>   6 3 5</a:t>
            </a:r>
          </a:p>
        </p:txBody>
      </p:sp>
      <p:sp>
        <p:nvSpPr>
          <p:cNvPr id="7200" name="Text Box 38"/>
          <p:cNvSpPr txBox="1">
            <a:spLocks noChangeArrowheads="1"/>
          </p:cNvSpPr>
          <p:nvPr/>
        </p:nvSpPr>
        <p:spPr bwMode="auto">
          <a:xfrm>
            <a:off x="3505200" y="6248400"/>
            <a:ext cx="7620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>
                <a:solidFill>
                  <a:srgbClr val="FFFFFF"/>
                </a:solidFill>
                <a:latin typeface="Arial" pitchFamily="34" charset="0"/>
              </a:rPr>
              <a:t>      0 0</a:t>
            </a:r>
          </a:p>
        </p:txBody>
      </p:sp>
      <p:sp>
        <p:nvSpPr>
          <p:cNvPr id="7201" name="Text Box 39"/>
          <p:cNvSpPr txBox="1">
            <a:spLocks noChangeArrowheads="1"/>
          </p:cNvSpPr>
          <p:nvPr/>
        </p:nvSpPr>
        <p:spPr bwMode="auto">
          <a:xfrm>
            <a:off x="4419600" y="5943600"/>
            <a:ext cx="5334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>
                <a:solidFill>
                  <a:srgbClr val="FFFFFF"/>
                </a:solidFill>
                <a:latin typeface="Arial" pitchFamily="34" charset="0"/>
              </a:rPr>
              <a:t>6 5</a:t>
            </a:r>
          </a:p>
        </p:txBody>
      </p:sp>
      <p:sp>
        <p:nvSpPr>
          <p:cNvPr id="11298" name="Text Box 40"/>
          <p:cNvSpPr txBox="1">
            <a:spLocks noChangeArrowheads="1"/>
          </p:cNvSpPr>
          <p:nvPr/>
        </p:nvSpPr>
        <p:spPr bwMode="auto">
          <a:xfrm>
            <a:off x="3790950" y="5735638"/>
            <a:ext cx="228600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050" b="1">
                <a:solidFill>
                  <a:srgbClr val="FFFF00"/>
                </a:solidFill>
                <a:latin typeface="Arial" charset="0"/>
              </a:rPr>
              <a:t>\</a:t>
            </a:r>
          </a:p>
        </p:txBody>
      </p:sp>
      <p:sp>
        <p:nvSpPr>
          <p:cNvPr id="11299" name="Text Box 41"/>
          <p:cNvSpPr txBox="1">
            <a:spLocks noChangeArrowheads="1"/>
          </p:cNvSpPr>
          <p:nvPr/>
        </p:nvSpPr>
        <p:spPr bwMode="auto">
          <a:xfrm>
            <a:off x="4495800" y="5743575"/>
            <a:ext cx="228600" cy="26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050" b="1">
                <a:solidFill>
                  <a:srgbClr val="FFFF00"/>
                </a:solidFill>
                <a:latin typeface="Arial" charset="0"/>
              </a:rPr>
              <a:t>\</a:t>
            </a:r>
          </a:p>
        </p:txBody>
      </p:sp>
      <p:sp>
        <p:nvSpPr>
          <p:cNvPr id="7204" name="Text Box 44"/>
          <p:cNvSpPr txBox="1">
            <a:spLocks noChangeArrowheads="1"/>
          </p:cNvSpPr>
          <p:nvPr/>
        </p:nvSpPr>
        <p:spPr bwMode="auto">
          <a:xfrm>
            <a:off x="609600" y="4433888"/>
            <a:ext cx="24384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400" b="1">
                <a:solidFill>
                  <a:srgbClr val="FFFF00"/>
                </a:solidFill>
                <a:latin typeface="Arial" pitchFamily="34" charset="0"/>
              </a:rPr>
              <a:t>Vậy 23,56 : 6,2 = 3,8 (kg)</a:t>
            </a:r>
            <a:endParaRPr lang="en-US" sz="1400" b="1">
              <a:solidFill>
                <a:srgbClr val="FFFF00"/>
              </a:solidFill>
              <a:latin typeface="Arial" pitchFamily="34" charset="0"/>
              <a:sym typeface="Symbol" pitchFamily="18" charset="2"/>
            </a:endParaRPr>
          </a:p>
        </p:txBody>
      </p:sp>
      <p:sp>
        <p:nvSpPr>
          <p:cNvPr id="7205" name="Line 46"/>
          <p:cNvSpPr>
            <a:spLocks noChangeShapeType="1"/>
          </p:cNvSpPr>
          <p:nvPr/>
        </p:nvSpPr>
        <p:spPr bwMode="auto">
          <a:xfrm>
            <a:off x="1524000" y="3790950"/>
            <a:ext cx="8382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206" name="Line 47"/>
          <p:cNvSpPr>
            <a:spLocks noChangeShapeType="1"/>
          </p:cNvSpPr>
          <p:nvPr/>
        </p:nvSpPr>
        <p:spPr bwMode="auto">
          <a:xfrm>
            <a:off x="1524000" y="3505200"/>
            <a:ext cx="0" cy="7620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207" name="Text Box 48"/>
          <p:cNvSpPr txBox="1">
            <a:spLocks noChangeArrowheads="1"/>
          </p:cNvSpPr>
          <p:nvPr/>
        </p:nvSpPr>
        <p:spPr bwMode="auto">
          <a:xfrm>
            <a:off x="1781175" y="3443288"/>
            <a:ext cx="2286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>
                <a:solidFill>
                  <a:srgbClr val="66FF33"/>
                </a:solidFill>
                <a:latin typeface="Arial" pitchFamily="34" charset="0"/>
              </a:rPr>
              <a:t>2</a:t>
            </a:r>
          </a:p>
        </p:txBody>
      </p:sp>
      <p:sp>
        <p:nvSpPr>
          <p:cNvPr id="7208" name="Text Box 49"/>
          <p:cNvSpPr txBox="1">
            <a:spLocks noChangeArrowheads="1"/>
          </p:cNvSpPr>
          <p:nvPr/>
        </p:nvSpPr>
        <p:spPr bwMode="auto">
          <a:xfrm>
            <a:off x="3886200" y="4129088"/>
            <a:ext cx="53340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1400" b="1">
                <a:solidFill>
                  <a:srgbClr val="FFFFFF"/>
                </a:solidFill>
                <a:latin typeface="Arial" pitchFamily="34" charset="0"/>
              </a:rPr>
              <a:t>         bỏ dấu phẩy ở số 6,2 </a:t>
            </a:r>
            <a:r>
              <a:rPr lang="vi-VN" sz="1400" b="1">
                <a:solidFill>
                  <a:srgbClr val="FFFFFF"/>
                </a:solidFill>
                <a:latin typeface="Arial" pitchFamily="34" charset="0"/>
              </a:rPr>
              <a:t>đư</a:t>
            </a:r>
            <a:r>
              <a:rPr lang="en-US" sz="1400" b="1">
                <a:solidFill>
                  <a:srgbClr val="FFFFFF"/>
                </a:solidFill>
                <a:latin typeface="Arial" pitchFamily="34" charset="0"/>
              </a:rPr>
              <a:t>ợc 62.</a:t>
            </a:r>
            <a:endParaRPr lang="en-US" sz="1400">
              <a:latin typeface="Arial" pitchFamily="34" charset="0"/>
            </a:endParaRPr>
          </a:p>
        </p:txBody>
      </p:sp>
      <p:sp>
        <p:nvSpPr>
          <p:cNvPr id="7209" name="Text Box 50"/>
          <p:cNvSpPr txBox="1">
            <a:spLocks noChangeArrowheads="1"/>
          </p:cNvSpPr>
          <p:nvPr/>
        </p:nvSpPr>
        <p:spPr bwMode="auto">
          <a:xfrm>
            <a:off x="762000" y="3429000"/>
            <a:ext cx="6096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>
                <a:solidFill>
                  <a:srgbClr val="66FF33"/>
                </a:solidFill>
                <a:latin typeface="Arial" pitchFamily="34" charset="0"/>
              </a:rPr>
              <a:t>2 3 5</a:t>
            </a:r>
          </a:p>
        </p:txBody>
      </p:sp>
      <p:sp>
        <p:nvSpPr>
          <p:cNvPr id="7210" name="Text Box 51"/>
          <p:cNvSpPr txBox="1">
            <a:spLocks noChangeArrowheads="1"/>
          </p:cNvSpPr>
          <p:nvPr/>
        </p:nvSpPr>
        <p:spPr bwMode="auto">
          <a:xfrm>
            <a:off x="1614488" y="3443288"/>
            <a:ext cx="6096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>
                <a:solidFill>
                  <a:srgbClr val="66FF33"/>
                </a:solidFill>
                <a:latin typeface="Arial" pitchFamily="34" charset="0"/>
              </a:rPr>
              <a:t>6 2</a:t>
            </a:r>
          </a:p>
        </p:txBody>
      </p:sp>
      <p:sp>
        <p:nvSpPr>
          <p:cNvPr id="7211" name="Text Box 52"/>
          <p:cNvSpPr txBox="1">
            <a:spLocks noChangeArrowheads="1"/>
          </p:cNvSpPr>
          <p:nvPr/>
        </p:nvSpPr>
        <p:spPr bwMode="auto">
          <a:xfrm>
            <a:off x="1190625" y="3733800"/>
            <a:ext cx="4572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>
                <a:solidFill>
                  <a:srgbClr val="66FF33"/>
                </a:solidFill>
                <a:latin typeface="Arial" pitchFamily="34" charset="0"/>
              </a:rPr>
              <a:t> 6</a:t>
            </a:r>
          </a:p>
        </p:txBody>
      </p:sp>
      <p:sp>
        <p:nvSpPr>
          <p:cNvPr id="22581" name="Oval 53"/>
          <p:cNvSpPr>
            <a:spLocks noChangeArrowheads="1"/>
          </p:cNvSpPr>
          <p:nvPr/>
        </p:nvSpPr>
        <p:spPr bwMode="auto">
          <a:xfrm>
            <a:off x="3429000" y="5257800"/>
            <a:ext cx="1905000" cy="1447800"/>
          </a:xfrm>
          <a:prstGeom prst="ellipse">
            <a:avLst/>
          </a:prstGeom>
          <a:noFill/>
          <a:ln w="57150">
            <a:solidFill>
              <a:srgbClr val="FF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600">
              <a:latin typeface="Arial" pitchFamily="34" charset="0"/>
            </a:endParaRPr>
          </a:p>
        </p:txBody>
      </p:sp>
      <p:sp>
        <p:nvSpPr>
          <p:cNvPr id="22582" name="Text Box 54"/>
          <p:cNvSpPr txBox="1">
            <a:spLocks noChangeArrowheads="1"/>
          </p:cNvSpPr>
          <p:nvPr/>
        </p:nvSpPr>
        <p:spPr bwMode="auto">
          <a:xfrm>
            <a:off x="5334000" y="5410200"/>
            <a:ext cx="3810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>
                <a:solidFill>
                  <a:srgbClr val="FFFF00"/>
                </a:solidFill>
                <a:latin typeface="Arial" pitchFamily="34" charset="0"/>
              </a:rPr>
              <a:t>•</a:t>
            </a:r>
            <a:r>
              <a:rPr lang="en-US" sz="1400" b="1">
                <a:solidFill>
                  <a:srgbClr val="FFFFFF"/>
                </a:solidFill>
                <a:latin typeface="Arial" pitchFamily="34" charset="0"/>
              </a:rPr>
              <a:t> Phần thập phân của hai số 1,27 và 82,55 cùng có hai chữ số; </a:t>
            </a:r>
          </a:p>
        </p:txBody>
      </p:sp>
      <p:sp>
        <p:nvSpPr>
          <p:cNvPr id="22583" name="Text Box 55"/>
          <p:cNvSpPr txBox="1">
            <a:spLocks noChangeArrowheads="1"/>
          </p:cNvSpPr>
          <p:nvPr/>
        </p:nvSpPr>
        <p:spPr bwMode="auto">
          <a:xfrm>
            <a:off x="5334000" y="6248400"/>
            <a:ext cx="34290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>
                <a:solidFill>
                  <a:srgbClr val="FFFF00"/>
                </a:solidFill>
                <a:latin typeface="Arial" pitchFamily="34" charset="0"/>
              </a:rPr>
              <a:t>•</a:t>
            </a:r>
            <a:r>
              <a:rPr lang="en-US" sz="1400" b="1">
                <a:solidFill>
                  <a:srgbClr val="FFFFFF"/>
                </a:solidFill>
                <a:latin typeface="Arial" pitchFamily="34" charset="0"/>
              </a:rPr>
              <a:t> Thực hiện phép chia 8255 : 127</a:t>
            </a:r>
          </a:p>
        </p:txBody>
      </p:sp>
      <p:sp>
        <p:nvSpPr>
          <p:cNvPr id="22584" name="Text Box 56"/>
          <p:cNvSpPr txBox="1">
            <a:spLocks noChangeArrowheads="1"/>
          </p:cNvSpPr>
          <p:nvPr/>
        </p:nvSpPr>
        <p:spPr bwMode="auto">
          <a:xfrm>
            <a:off x="5334000" y="5270500"/>
            <a:ext cx="3657600" cy="846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400" b="1">
              <a:solidFill>
                <a:srgbClr val="FFFF00"/>
              </a:solidFill>
              <a:latin typeface="Arial" pitchFamily="34" charset="0"/>
            </a:endParaRPr>
          </a:p>
          <a:p>
            <a:pPr>
              <a:spcBef>
                <a:spcPct val="50000"/>
              </a:spcBef>
            </a:pPr>
            <a:r>
              <a:rPr lang="en-US" sz="1400" b="1">
                <a:solidFill>
                  <a:srgbClr val="FFFF00"/>
                </a:solidFill>
                <a:latin typeface="Arial" pitchFamily="34" charset="0"/>
              </a:rPr>
              <a:t>                                        </a:t>
            </a:r>
            <a:r>
              <a:rPr lang="en-US" sz="1400" b="1">
                <a:solidFill>
                  <a:srgbClr val="FFFFFF"/>
                </a:solidFill>
                <a:latin typeface="Arial" pitchFamily="34" charset="0"/>
              </a:rPr>
              <a:t>       bỏ dấu phẩy ở hai số </a:t>
            </a:r>
            <a:r>
              <a:rPr lang="vi-VN" sz="1400" b="1">
                <a:solidFill>
                  <a:srgbClr val="FFFFFF"/>
                </a:solidFill>
                <a:latin typeface="Arial" pitchFamily="34" charset="0"/>
              </a:rPr>
              <a:t>đ</a:t>
            </a:r>
            <a:r>
              <a:rPr lang="en-US" sz="1400" b="1">
                <a:solidFill>
                  <a:srgbClr val="FFFFFF"/>
                </a:solidFill>
                <a:latin typeface="Arial" pitchFamily="34" charset="0"/>
              </a:rPr>
              <a:t>ó </a:t>
            </a:r>
            <a:r>
              <a:rPr lang="vi-VN" sz="1400" b="1">
                <a:solidFill>
                  <a:srgbClr val="FFFFFF"/>
                </a:solidFill>
                <a:latin typeface="Arial" pitchFamily="34" charset="0"/>
              </a:rPr>
              <a:t>đư</a:t>
            </a:r>
            <a:r>
              <a:rPr lang="en-US" sz="1400" b="1">
                <a:solidFill>
                  <a:srgbClr val="FFFFFF"/>
                </a:solidFill>
                <a:latin typeface="Arial" pitchFamily="34" charset="0"/>
              </a:rPr>
              <a:t>ợc 127 và 8255.</a:t>
            </a:r>
          </a:p>
        </p:txBody>
      </p:sp>
      <p:sp>
        <p:nvSpPr>
          <p:cNvPr id="22585" name="AutoShape 57"/>
          <p:cNvSpPr>
            <a:spLocks noChangeArrowheads="1"/>
          </p:cNvSpPr>
          <p:nvPr/>
        </p:nvSpPr>
        <p:spPr bwMode="auto">
          <a:xfrm>
            <a:off x="1219200" y="6019800"/>
            <a:ext cx="1295400" cy="685800"/>
          </a:xfrm>
          <a:prstGeom prst="wedgeRoundRectCallout">
            <a:avLst>
              <a:gd name="adj1" fmla="val 122671"/>
              <a:gd name="adj2" fmla="val -39583"/>
              <a:gd name="adj3" fmla="val 16667"/>
            </a:avLst>
          </a:prstGeom>
          <a:gradFill rotWithShape="1">
            <a:gsLst>
              <a:gs pos="0">
                <a:srgbClr val="FF00FF"/>
              </a:gs>
              <a:gs pos="100000">
                <a:srgbClr val="66FF3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1600" b="1">
                <a:solidFill>
                  <a:srgbClr val="0000FF"/>
                </a:solidFill>
                <a:latin typeface="Arial" pitchFamily="34" charset="0"/>
              </a:rPr>
              <a:t>Kết quả </a:t>
            </a:r>
            <a:r>
              <a:rPr lang="vi-VN" sz="1600" b="1">
                <a:solidFill>
                  <a:srgbClr val="0000FF"/>
                </a:solidFill>
                <a:latin typeface="Arial" pitchFamily="34" charset="0"/>
              </a:rPr>
              <a:t>đ</a:t>
            </a:r>
            <a:r>
              <a:rPr lang="en-US" sz="1600" b="1">
                <a:solidFill>
                  <a:srgbClr val="0000FF"/>
                </a:solidFill>
                <a:latin typeface="Arial" pitchFamily="34" charset="0"/>
              </a:rPr>
              <a:t>úng</a:t>
            </a:r>
          </a:p>
        </p:txBody>
      </p:sp>
      <p:sp>
        <p:nvSpPr>
          <p:cNvPr id="7217" name="Text Box 58"/>
          <p:cNvSpPr txBox="1">
            <a:spLocks noChangeArrowheads="1"/>
          </p:cNvSpPr>
          <p:nvPr/>
        </p:nvSpPr>
        <p:spPr bwMode="auto">
          <a:xfrm>
            <a:off x="0" y="2743200"/>
            <a:ext cx="4572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>
                <a:solidFill>
                  <a:srgbClr val="FFFFFF"/>
                </a:solidFill>
                <a:latin typeface="Arial" pitchFamily="34" charset="0"/>
              </a:rPr>
              <a:t>O</a:t>
            </a:r>
          </a:p>
        </p:txBody>
      </p:sp>
      <p:sp>
        <p:nvSpPr>
          <p:cNvPr id="7218" name="Text Box 59"/>
          <p:cNvSpPr txBox="1">
            <a:spLocks noChangeArrowheads="1"/>
          </p:cNvSpPr>
          <p:nvPr/>
        </p:nvSpPr>
        <p:spPr bwMode="auto">
          <a:xfrm>
            <a:off x="0" y="1524000"/>
            <a:ext cx="4572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>
                <a:solidFill>
                  <a:srgbClr val="FFFFFF"/>
                </a:solidFill>
                <a:latin typeface="Arial" pitchFamily="34" charset="0"/>
              </a:rPr>
              <a:t>B</a:t>
            </a:r>
          </a:p>
        </p:txBody>
      </p:sp>
      <p:sp>
        <p:nvSpPr>
          <p:cNvPr id="7219" name="Text Box 60"/>
          <p:cNvSpPr txBox="1">
            <a:spLocks noChangeArrowheads="1"/>
          </p:cNvSpPr>
          <p:nvPr/>
        </p:nvSpPr>
        <p:spPr bwMode="auto">
          <a:xfrm>
            <a:off x="14288" y="3519488"/>
            <a:ext cx="4572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>
                <a:solidFill>
                  <a:srgbClr val="FFFFFF"/>
                </a:solidFill>
                <a:latin typeface="Arial" pitchFamily="34" charset="0"/>
              </a:rPr>
              <a:t>V</a:t>
            </a:r>
          </a:p>
        </p:txBody>
      </p:sp>
      <p:sp>
        <p:nvSpPr>
          <p:cNvPr id="7220" name="Text Box 61"/>
          <p:cNvSpPr txBox="1">
            <a:spLocks noChangeArrowheads="1"/>
          </p:cNvSpPr>
          <p:nvPr/>
        </p:nvSpPr>
        <p:spPr bwMode="auto">
          <a:xfrm>
            <a:off x="0" y="3138488"/>
            <a:ext cx="4572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>
                <a:solidFill>
                  <a:srgbClr val="FFFFFF"/>
                </a:solidFill>
                <a:latin typeface="Arial" pitchFamily="34" charset="0"/>
              </a:rPr>
              <a:t>S</a:t>
            </a:r>
          </a:p>
        </p:txBody>
      </p:sp>
      <p:sp>
        <p:nvSpPr>
          <p:cNvPr id="7221" name="Text Box 62"/>
          <p:cNvSpPr txBox="1">
            <a:spLocks noChangeArrowheads="1"/>
          </p:cNvSpPr>
          <p:nvPr/>
        </p:nvSpPr>
        <p:spPr bwMode="auto">
          <a:xfrm>
            <a:off x="0" y="2376488"/>
            <a:ext cx="4572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>
                <a:solidFill>
                  <a:srgbClr val="FFFFFF"/>
                </a:solidFill>
                <a:latin typeface="Arial" pitchFamily="34" charset="0"/>
              </a:rPr>
              <a:t>N</a:t>
            </a:r>
          </a:p>
        </p:txBody>
      </p:sp>
      <p:sp>
        <p:nvSpPr>
          <p:cNvPr id="7222" name="Text Box 63"/>
          <p:cNvSpPr txBox="1">
            <a:spLocks noChangeArrowheads="1"/>
          </p:cNvSpPr>
          <p:nvPr/>
        </p:nvSpPr>
        <p:spPr bwMode="auto">
          <a:xfrm>
            <a:off x="0" y="1995488"/>
            <a:ext cx="4572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>
                <a:solidFill>
                  <a:srgbClr val="FFFFFF"/>
                </a:solidFill>
                <a:latin typeface="Arial" pitchFamily="34" charset="0"/>
              </a:rPr>
              <a:t>Đ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25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5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25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25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25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22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2258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2258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2258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1920"/>
                            </p:stCondLst>
                            <p:childTnLst>
                              <p:par>
                                <p:cTn id="23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5" dur="80"/>
                                        <p:tgtEl>
                                          <p:spTgt spid="2258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6" dur="80"/>
                                        <p:tgtEl>
                                          <p:spTgt spid="2258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80"/>
                                        <p:tgtEl>
                                          <p:spTgt spid="2258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2" dur="80"/>
                                        <p:tgtEl>
                                          <p:spTgt spid="2258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3" dur="80"/>
                                        <p:tgtEl>
                                          <p:spTgt spid="2258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80"/>
                                        <p:tgtEl>
                                          <p:spTgt spid="2258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81" grpId="0" animBg="1"/>
      <p:bldP spid="22582" grpId="0"/>
      <p:bldP spid="22583" grpId="0"/>
      <p:bldP spid="22584" grpId="0"/>
      <p:bldP spid="2258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5"/>
          <p:cNvSpPr txBox="1">
            <a:spLocks noChangeArrowheads="1"/>
          </p:cNvSpPr>
          <p:nvPr/>
        </p:nvSpPr>
        <p:spPr bwMode="auto">
          <a:xfrm>
            <a:off x="609600" y="1371600"/>
            <a:ext cx="8305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sz="1400" b="1">
                <a:solidFill>
                  <a:schemeClr val="bg1"/>
                </a:solidFill>
                <a:latin typeface="Arial" pitchFamily="34" charset="0"/>
              </a:rPr>
              <a:t>a) Ví dụ 1:</a:t>
            </a:r>
            <a:r>
              <a:rPr lang="en-US" sz="1400" b="1">
                <a:solidFill>
                  <a:srgbClr val="FFFF00"/>
                </a:solidFill>
                <a:latin typeface="Arial" pitchFamily="34" charset="0"/>
              </a:rPr>
              <a:t> Một thanh sắt dài 6,2dm cân nặng 23,56kg. Hỏi 1dm của thanh sắt </a:t>
            </a:r>
            <a:r>
              <a:rPr lang="vi-VN" sz="1400" b="1">
                <a:solidFill>
                  <a:srgbClr val="FFFF00"/>
                </a:solidFill>
                <a:latin typeface="Arial" pitchFamily="34" charset="0"/>
              </a:rPr>
              <a:t>đ</a:t>
            </a:r>
            <a:r>
              <a:rPr lang="en-US" sz="1400" b="1">
                <a:solidFill>
                  <a:srgbClr val="FFFF00"/>
                </a:solidFill>
                <a:latin typeface="Arial" pitchFamily="34" charset="0"/>
              </a:rPr>
              <a:t>ó cân nặng bao nhiêu ki-lô-gam?</a:t>
            </a:r>
          </a:p>
        </p:txBody>
      </p:sp>
      <p:sp>
        <p:nvSpPr>
          <p:cNvPr id="8195" name="Text Box 7"/>
          <p:cNvSpPr txBox="1">
            <a:spLocks noChangeArrowheads="1"/>
          </p:cNvSpPr>
          <p:nvPr/>
        </p:nvSpPr>
        <p:spPr bwMode="auto">
          <a:xfrm>
            <a:off x="609600" y="3429000"/>
            <a:ext cx="24384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400" b="1">
                <a:solidFill>
                  <a:srgbClr val="FFFF00"/>
                </a:solidFill>
                <a:latin typeface="Arial" pitchFamily="34" charset="0"/>
              </a:rPr>
              <a:t>Vậy 23,56 : 6,2 = 3,8 (kg)</a:t>
            </a:r>
            <a:endParaRPr lang="en-US" sz="1400" b="1">
              <a:solidFill>
                <a:srgbClr val="FFFF00"/>
              </a:solidFill>
              <a:latin typeface="Arial" pitchFamily="34" charset="0"/>
              <a:sym typeface="Symbol" pitchFamily="18" charset="2"/>
            </a:endParaRPr>
          </a:p>
        </p:txBody>
      </p:sp>
      <p:sp>
        <p:nvSpPr>
          <p:cNvPr id="8196" name="Text Box 8"/>
          <p:cNvSpPr txBox="1">
            <a:spLocks noChangeArrowheads="1"/>
          </p:cNvSpPr>
          <p:nvPr/>
        </p:nvSpPr>
        <p:spPr bwMode="auto">
          <a:xfrm>
            <a:off x="609600" y="1981200"/>
            <a:ext cx="41148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400" b="1">
                <a:solidFill>
                  <a:schemeClr val="bg1"/>
                </a:solidFill>
                <a:latin typeface="Arial" pitchFamily="34" charset="0"/>
              </a:rPr>
              <a:t>Thông th</a:t>
            </a:r>
            <a:r>
              <a:rPr lang="vi-VN" sz="1400" b="1">
                <a:solidFill>
                  <a:schemeClr val="bg1"/>
                </a:solidFill>
                <a:latin typeface="Arial" pitchFamily="34" charset="0"/>
              </a:rPr>
              <a:t>ư</a:t>
            </a:r>
            <a:r>
              <a:rPr lang="en-US" sz="1400" b="1">
                <a:solidFill>
                  <a:schemeClr val="bg1"/>
                </a:solidFill>
                <a:latin typeface="Arial" pitchFamily="34" charset="0"/>
              </a:rPr>
              <a:t>ờng ta </a:t>
            </a:r>
            <a:r>
              <a:rPr lang="vi-VN" sz="1400" b="1">
                <a:solidFill>
                  <a:schemeClr val="bg1"/>
                </a:solidFill>
                <a:latin typeface="Arial" pitchFamily="34" charset="0"/>
              </a:rPr>
              <a:t>đ</a:t>
            </a:r>
            <a:r>
              <a:rPr lang="en-US" sz="1400" b="1">
                <a:solidFill>
                  <a:schemeClr val="bg1"/>
                </a:solidFill>
                <a:latin typeface="Arial" pitchFamily="34" charset="0"/>
              </a:rPr>
              <a:t>ặt tính rồi làm nh</a:t>
            </a:r>
            <a:r>
              <a:rPr lang="vi-VN" sz="1400" b="1">
                <a:solidFill>
                  <a:schemeClr val="bg1"/>
                </a:solidFill>
                <a:latin typeface="Arial" pitchFamily="34" charset="0"/>
              </a:rPr>
              <a:t>ư</a:t>
            </a:r>
            <a:r>
              <a:rPr lang="en-US" sz="1400" b="1">
                <a:solidFill>
                  <a:schemeClr val="bg1"/>
                </a:solidFill>
                <a:latin typeface="Arial" pitchFamily="34" charset="0"/>
              </a:rPr>
              <a:t> sau:</a:t>
            </a:r>
            <a:endParaRPr lang="en-US" sz="1400" b="1">
              <a:solidFill>
                <a:schemeClr val="bg1"/>
              </a:solidFill>
              <a:latin typeface="Arial" pitchFamily="34" charset="0"/>
              <a:sym typeface="Symbol" pitchFamily="18" charset="2"/>
            </a:endParaRPr>
          </a:p>
        </p:txBody>
      </p:sp>
      <p:sp>
        <p:nvSpPr>
          <p:cNvPr id="8197" name="Text Box 12"/>
          <p:cNvSpPr txBox="1">
            <a:spLocks noChangeArrowheads="1"/>
          </p:cNvSpPr>
          <p:nvPr/>
        </p:nvSpPr>
        <p:spPr bwMode="auto">
          <a:xfrm>
            <a:off x="685800" y="2438400"/>
            <a:ext cx="7620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>
                <a:solidFill>
                  <a:srgbClr val="FFFFFF"/>
                </a:solidFill>
                <a:latin typeface="Arial" pitchFamily="34" charset="0"/>
              </a:rPr>
              <a:t>2 3,5 6</a:t>
            </a:r>
          </a:p>
        </p:txBody>
      </p:sp>
      <p:sp>
        <p:nvSpPr>
          <p:cNvPr id="8198" name="Line 13"/>
          <p:cNvSpPr>
            <a:spLocks noChangeShapeType="1"/>
          </p:cNvSpPr>
          <p:nvPr/>
        </p:nvSpPr>
        <p:spPr bwMode="auto">
          <a:xfrm>
            <a:off x="1447800" y="2514600"/>
            <a:ext cx="0" cy="914400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199" name="Line 14"/>
          <p:cNvSpPr>
            <a:spLocks noChangeShapeType="1"/>
          </p:cNvSpPr>
          <p:nvPr/>
        </p:nvSpPr>
        <p:spPr bwMode="auto">
          <a:xfrm>
            <a:off x="1447800" y="2776538"/>
            <a:ext cx="762000" cy="0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00" name="Text Box 15"/>
          <p:cNvSpPr txBox="1">
            <a:spLocks noChangeArrowheads="1"/>
          </p:cNvSpPr>
          <p:nvPr/>
        </p:nvSpPr>
        <p:spPr bwMode="auto">
          <a:xfrm>
            <a:off x="1524000" y="2438400"/>
            <a:ext cx="6858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>
                <a:solidFill>
                  <a:srgbClr val="FFFFFF"/>
                </a:solidFill>
                <a:latin typeface="Arial" pitchFamily="34" charset="0"/>
              </a:rPr>
              <a:t>6,2</a:t>
            </a:r>
          </a:p>
        </p:txBody>
      </p:sp>
      <p:sp>
        <p:nvSpPr>
          <p:cNvPr id="8201" name="Text Box 16"/>
          <p:cNvSpPr txBox="1">
            <a:spLocks noChangeArrowheads="1"/>
          </p:cNvSpPr>
          <p:nvPr/>
        </p:nvSpPr>
        <p:spPr bwMode="auto">
          <a:xfrm>
            <a:off x="685800" y="2743200"/>
            <a:ext cx="7620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>
                <a:solidFill>
                  <a:srgbClr val="FFFFFF"/>
                </a:solidFill>
                <a:latin typeface="Arial" pitchFamily="34" charset="0"/>
              </a:rPr>
              <a:t>   4 9 6</a:t>
            </a:r>
          </a:p>
        </p:txBody>
      </p:sp>
      <p:sp>
        <p:nvSpPr>
          <p:cNvPr id="8202" name="Text Box 17"/>
          <p:cNvSpPr txBox="1">
            <a:spLocks noChangeArrowheads="1"/>
          </p:cNvSpPr>
          <p:nvPr/>
        </p:nvSpPr>
        <p:spPr bwMode="auto">
          <a:xfrm>
            <a:off x="685800" y="3048000"/>
            <a:ext cx="7620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>
                <a:solidFill>
                  <a:srgbClr val="FFFFFF"/>
                </a:solidFill>
                <a:latin typeface="Arial" pitchFamily="34" charset="0"/>
              </a:rPr>
              <a:t>         0</a:t>
            </a:r>
          </a:p>
        </p:txBody>
      </p:sp>
      <p:sp>
        <p:nvSpPr>
          <p:cNvPr id="8203" name="Text Box 18"/>
          <p:cNvSpPr txBox="1">
            <a:spLocks noChangeArrowheads="1"/>
          </p:cNvSpPr>
          <p:nvPr/>
        </p:nvSpPr>
        <p:spPr bwMode="auto">
          <a:xfrm>
            <a:off x="1447800" y="2819400"/>
            <a:ext cx="3048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>
                <a:solidFill>
                  <a:srgbClr val="FFFFFF"/>
                </a:solidFill>
                <a:latin typeface="Arial" pitchFamily="34" charset="0"/>
              </a:rPr>
              <a:t>3</a:t>
            </a:r>
          </a:p>
        </p:txBody>
      </p:sp>
      <p:sp>
        <p:nvSpPr>
          <p:cNvPr id="8204" name="Text Box 19"/>
          <p:cNvSpPr txBox="1">
            <a:spLocks noChangeArrowheads="1"/>
          </p:cNvSpPr>
          <p:nvPr/>
        </p:nvSpPr>
        <p:spPr bwMode="auto">
          <a:xfrm>
            <a:off x="1600200" y="2819400"/>
            <a:ext cx="3048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>
                <a:solidFill>
                  <a:srgbClr val="FFFFFF"/>
                </a:solidFill>
                <a:latin typeface="Arial" pitchFamily="34" charset="0"/>
              </a:rPr>
              <a:t>8</a:t>
            </a:r>
          </a:p>
        </p:txBody>
      </p:sp>
      <p:sp>
        <p:nvSpPr>
          <p:cNvPr id="8205" name="Text Box 20"/>
          <p:cNvSpPr txBox="1">
            <a:spLocks noChangeArrowheads="1"/>
          </p:cNvSpPr>
          <p:nvPr/>
        </p:nvSpPr>
        <p:spPr bwMode="auto">
          <a:xfrm>
            <a:off x="1752600" y="2819400"/>
            <a:ext cx="5334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>
                <a:solidFill>
                  <a:srgbClr val="FFFFFF"/>
                </a:solidFill>
                <a:latin typeface="Arial" pitchFamily="34" charset="0"/>
              </a:rPr>
              <a:t>(kg)</a:t>
            </a:r>
          </a:p>
        </p:txBody>
      </p:sp>
      <p:sp>
        <p:nvSpPr>
          <p:cNvPr id="12302" name="Text Box 21"/>
          <p:cNvSpPr txBox="1">
            <a:spLocks noChangeArrowheads="1"/>
          </p:cNvSpPr>
          <p:nvPr/>
        </p:nvSpPr>
        <p:spPr bwMode="auto">
          <a:xfrm>
            <a:off x="976313" y="2592388"/>
            <a:ext cx="228600" cy="25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050" b="1">
                <a:solidFill>
                  <a:srgbClr val="FFFF00"/>
                </a:solidFill>
                <a:latin typeface="Arial" charset="0"/>
              </a:rPr>
              <a:t>\</a:t>
            </a:r>
          </a:p>
        </p:txBody>
      </p:sp>
      <p:sp>
        <p:nvSpPr>
          <p:cNvPr id="8207" name="Text Box 22"/>
          <p:cNvSpPr txBox="1">
            <a:spLocks noChangeArrowheads="1"/>
          </p:cNvSpPr>
          <p:nvPr/>
        </p:nvSpPr>
        <p:spPr bwMode="auto">
          <a:xfrm>
            <a:off x="1109663" y="2438400"/>
            <a:ext cx="2286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>
                <a:solidFill>
                  <a:srgbClr val="FFFF00"/>
                </a:solidFill>
                <a:latin typeface="Arial" pitchFamily="34" charset="0"/>
              </a:rPr>
              <a:t>,</a:t>
            </a:r>
          </a:p>
        </p:txBody>
      </p:sp>
      <p:sp>
        <p:nvSpPr>
          <p:cNvPr id="12304" name="Text Box 23"/>
          <p:cNvSpPr txBox="1">
            <a:spLocks noChangeArrowheads="1"/>
          </p:cNvSpPr>
          <p:nvPr/>
        </p:nvSpPr>
        <p:spPr bwMode="auto">
          <a:xfrm>
            <a:off x="1662113" y="2590800"/>
            <a:ext cx="228600" cy="25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050" b="1">
                <a:solidFill>
                  <a:srgbClr val="FFFF00"/>
                </a:solidFill>
                <a:latin typeface="Arial" charset="0"/>
              </a:rPr>
              <a:t>\</a:t>
            </a:r>
          </a:p>
        </p:txBody>
      </p:sp>
      <p:sp>
        <p:nvSpPr>
          <p:cNvPr id="8209" name="Text Box 24"/>
          <p:cNvSpPr txBox="1">
            <a:spLocks noChangeArrowheads="1"/>
          </p:cNvSpPr>
          <p:nvPr/>
        </p:nvSpPr>
        <p:spPr bwMode="auto">
          <a:xfrm>
            <a:off x="1538288" y="2819400"/>
            <a:ext cx="2286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>
                <a:solidFill>
                  <a:srgbClr val="FFFF00"/>
                </a:solidFill>
                <a:latin typeface="Arial" pitchFamily="34" charset="0"/>
              </a:rPr>
              <a:t>,</a:t>
            </a:r>
          </a:p>
        </p:txBody>
      </p:sp>
      <p:sp>
        <p:nvSpPr>
          <p:cNvPr id="8210" name="Text Box 30"/>
          <p:cNvSpPr txBox="1">
            <a:spLocks noChangeArrowheads="1"/>
          </p:cNvSpPr>
          <p:nvPr/>
        </p:nvSpPr>
        <p:spPr bwMode="auto">
          <a:xfrm>
            <a:off x="3581400" y="2362200"/>
            <a:ext cx="41148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>
                <a:solidFill>
                  <a:srgbClr val="FFFF00"/>
                </a:solidFill>
                <a:latin typeface="Arial" pitchFamily="34" charset="0"/>
              </a:rPr>
              <a:t>•</a:t>
            </a:r>
            <a:r>
              <a:rPr lang="en-US" sz="1400" b="1">
                <a:solidFill>
                  <a:srgbClr val="FFFFFF"/>
                </a:solidFill>
                <a:latin typeface="Arial" pitchFamily="34" charset="0"/>
              </a:rPr>
              <a:t> Phần thập phân của số 6,2 có một chữ số.</a:t>
            </a:r>
          </a:p>
        </p:txBody>
      </p:sp>
      <p:sp>
        <p:nvSpPr>
          <p:cNvPr id="8211" name="Text Box 31"/>
          <p:cNvSpPr txBox="1">
            <a:spLocks noChangeArrowheads="1"/>
          </p:cNvSpPr>
          <p:nvPr/>
        </p:nvSpPr>
        <p:spPr bwMode="auto">
          <a:xfrm>
            <a:off x="3581400" y="2743200"/>
            <a:ext cx="5181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>
                <a:solidFill>
                  <a:srgbClr val="FFFF00"/>
                </a:solidFill>
                <a:latin typeface="Arial" pitchFamily="34" charset="0"/>
              </a:rPr>
              <a:t>•</a:t>
            </a:r>
            <a:r>
              <a:rPr lang="en-US" sz="1400" b="1">
                <a:solidFill>
                  <a:srgbClr val="FFFFFF"/>
                </a:solidFill>
                <a:latin typeface="Arial" pitchFamily="34" charset="0"/>
              </a:rPr>
              <a:t> Chuyển dấu phẩy của số 23,56 sang bên phải một chữ số </a:t>
            </a:r>
            <a:r>
              <a:rPr lang="vi-VN" sz="1400" b="1">
                <a:solidFill>
                  <a:srgbClr val="FFFFFF"/>
                </a:solidFill>
                <a:latin typeface="Arial" pitchFamily="34" charset="0"/>
              </a:rPr>
              <a:t>đư</a:t>
            </a:r>
            <a:r>
              <a:rPr lang="en-US" sz="1400" b="1">
                <a:solidFill>
                  <a:srgbClr val="FFFFFF"/>
                </a:solidFill>
                <a:latin typeface="Arial" pitchFamily="34" charset="0"/>
              </a:rPr>
              <a:t>ợc 235,6; bỏ dấu phẩy ở số 6,2 </a:t>
            </a:r>
            <a:r>
              <a:rPr lang="vi-VN" sz="1400" b="1">
                <a:solidFill>
                  <a:srgbClr val="FFFFFF"/>
                </a:solidFill>
                <a:latin typeface="Arial" pitchFamily="34" charset="0"/>
              </a:rPr>
              <a:t>đư</a:t>
            </a:r>
            <a:r>
              <a:rPr lang="en-US" sz="1400" b="1">
                <a:solidFill>
                  <a:srgbClr val="FFFFFF"/>
                </a:solidFill>
                <a:latin typeface="Arial" pitchFamily="34" charset="0"/>
              </a:rPr>
              <a:t>ợc 62.</a:t>
            </a:r>
          </a:p>
        </p:txBody>
      </p:sp>
      <p:sp>
        <p:nvSpPr>
          <p:cNvPr id="8212" name="Text Box 32"/>
          <p:cNvSpPr txBox="1">
            <a:spLocks noChangeArrowheads="1"/>
          </p:cNvSpPr>
          <p:nvPr/>
        </p:nvSpPr>
        <p:spPr bwMode="auto">
          <a:xfrm>
            <a:off x="3581400" y="3429000"/>
            <a:ext cx="51816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>
                <a:solidFill>
                  <a:srgbClr val="FFFF00"/>
                </a:solidFill>
                <a:latin typeface="Arial" pitchFamily="34" charset="0"/>
              </a:rPr>
              <a:t>•</a:t>
            </a:r>
            <a:r>
              <a:rPr lang="en-US" sz="1400" b="1">
                <a:solidFill>
                  <a:srgbClr val="FFFFFF"/>
                </a:solidFill>
                <a:latin typeface="Arial" pitchFamily="34" charset="0"/>
              </a:rPr>
              <a:t> Thực hiện phép chia 235,6 : 62.</a:t>
            </a:r>
          </a:p>
        </p:txBody>
      </p:sp>
      <p:sp>
        <p:nvSpPr>
          <p:cNvPr id="8213" name="Text Box 33"/>
          <p:cNvSpPr txBox="1">
            <a:spLocks noChangeArrowheads="1"/>
          </p:cNvSpPr>
          <p:nvPr/>
        </p:nvSpPr>
        <p:spPr bwMode="auto">
          <a:xfrm>
            <a:off x="609600" y="3886200"/>
            <a:ext cx="11430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400" b="1">
                <a:solidFill>
                  <a:schemeClr val="bg1"/>
                </a:solidFill>
                <a:latin typeface="Arial" pitchFamily="34" charset="0"/>
              </a:rPr>
              <a:t>b) Ví dụ 2:</a:t>
            </a:r>
            <a:endParaRPr lang="en-US" sz="1400" b="1">
              <a:solidFill>
                <a:schemeClr val="bg1"/>
              </a:solidFill>
              <a:latin typeface="Arial" pitchFamily="34" charset="0"/>
              <a:sym typeface="Symbol" pitchFamily="18" charset="2"/>
            </a:endParaRPr>
          </a:p>
        </p:txBody>
      </p:sp>
      <p:sp>
        <p:nvSpPr>
          <p:cNvPr id="8214" name="Text Box 35"/>
          <p:cNvSpPr txBox="1">
            <a:spLocks noChangeArrowheads="1"/>
          </p:cNvSpPr>
          <p:nvPr/>
        </p:nvSpPr>
        <p:spPr bwMode="auto">
          <a:xfrm>
            <a:off x="1981200" y="3886200"/>
            <a:ext cx="16002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400" b="1">
                <a:solidFill>
                  <a:srgbClr val="FFFF00"/>
                </a:solidFill>
                <a:latin typeface="Arial" pitchFamily="34" charset="0"/>
              </a:rPr>
              <a:t>82,55 : 1,27 = ?</a:t>
            </a:r>
            <a:endParaRPr lang="en-US" sz="1400" b="1">
              <a:solidFill>
                <a:srgbClr val="FFFF00"/>
              </a:solidFill>
              <a:latin typeface="Arial" pitchFamily="34" charset="0"/>
              <a:sym typeface="Symbol" pitchFamily="18" charset="2"/>
            </a:endParaRPr>
          </a:p>
        </p:txBody>
      </p:sp>
      <p:sp>
        <p:nvSpPr>
          <p:cNvPr id="8215" name="Text Box 36"/>
          <p:cNvSpPr txBox="1">
            <a:spLocks noChangeArrowheads="1"/>
          </p:cNvSpPr>
          <p:nvPr/>
        </p:nvSpPr>
        <p:spPr bwMode="auto">
          <a:xfrm>
            <a:off x="609600" y="4191000"/>
            <a:ext cx="27432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400" b="1">
                <a:solidFill>
                  <a:schemeClr val="bg1"/>
                </a:solidFill>
                <a:latin typeface="Arial" pitchFamily="34" charset="0"/>
              </a:rPr>
              <a:t>Ta </a:t>
            </a:r>
            <a:r>
              <a:rPr lang="vi-VN" sz="1400" b="1">
                <a:solidFill>
                  <a:schemeClr val="bg1"/>
                </a:solidFill>
                <a:latin typeface="Arial" pitchFamily="34" charset="0"/>
              </a:rPr>
              <a:t>đ</a:t>
            </a:r>
            <a:r>
              <a:rPr lang="en-US" sz="1400" b="1">
                <a:solidFill>
                  <a:schemeClr val="bg1"/>
                </a:solidFill>
                <a:latin typeface="Arial" pitchFamily="34" charset="0"/>
              </a:rPr>
              <a:t>ặt tính rồi làm nh</a:t>
            </a:r>
            <a:r>
              <a:rPr lang="vi-VN" sz="1400" b="1">
                <a:solidFill>
                  <a:schemeClr val="bg1"/>
                </a:solidFill>
                <a:latin typeface="Arial" pitchFamily="34" charset="0"/>
              </a:rPr>
              <a:t>ư</a:t>
            </a:r>
            <a:r>
              <a:rPr lang="en-US" sz="1400" b="1">
                <a:solidFill>
                  <a:schemeClr val="bg1"/>
                </a:solidFill>
                <a:latin typeface="Arial" pitchFamily="34" charset="0"/>
              </a:rPr>
              <a:t> sau:</a:t>
            </a:r>
            <a:endParaRPr lang="en-US" sz="1400" b="1">
              <a:solidFill>
                <a:schemeClr val="bg1"/>
              </a:solidFill>
              <a:latin typeface="Arial" pitchFamily="34" charset="0"/>
              <a:sym typeface="Symbol" pitchFamily="18" charset="2"/>
            </a:endParaRPr>
          </a:p>
        </p:txBody>
      </p:sp>
      <p:sp>
        <p:nvSpPr>
          <p:cNvPr id="8216" name="Text Box 37"/>
          <p:cNvSpPr txBox="1">
            <a:spLocks noChangeArrowheads="1"/>
          </p:cNvSpPr>
          <p:nvPr/>
        </p:nvSpPr>
        <p:spPr bwMode="auto">
          <a:xfrm>
            <a:off x="3276600" y="4157663"/>
            <a:ext cx="10668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>
                <a:solidFill>
                  <a:srgbClr val="FFFFFF"/>
                </a:solidFill>
                <a:latin typeface="Arial" pitchFamily="34" charset="0"/>
              </a:rPr>
              <a:t>8 2,5 5</a:t>
            </a:r>
          </a:p>
        </p:txBody>
      </p:sp>
      <p:sp>
        <p:nvSpPr>
          <p:cNvPr id="8217" name="Line 38"/>
          <p:cNvSpPr>
            <a:spLocks noChangeShapeType="1"/>
          </p:cNvSpPr>
          <p:nvPr/>
        </p:nvSpPr>
        <p:spPr bwMode="auto">
          <a:xfrm>
            <a:off x="4038600" y="4267200"/>
            <a:ext cx="0" cy="762000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18" name="Line 39"/>
          <p:cNvSpPr>
            <a:spLocks noChangeShapeType="1"/>
          </p:cNvSpPr>
          <p:nvPr/>
        </p:nvSpPr>
        <p:spPr bwMode="auto">
          <a:xfrm>
            <a:off x="4038600" y="4495800"/>
            <a:ext cx="609600" cy="0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19" name="Text Box 40"/>
          <p:cNvSpPr txBox="1">
            <a:spLocks noChangeArrowheads="1"/>
          </p:cNvSpPr>
          <p:nvPr/>
        </p:nvSpPr>
        <p:spPr bwMode="auto">
          <a:xfrm>
            <a:off x="4071938" y="4143375"/>
            <a:ext cx="7620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>
                <a:solidFill>
                  <a:srgbClr val="FFFFFF"/>
                </a:solidFill>
                <a:latin typeface="Arial" pitchFamily="34" charset="0"/>
              </a:rPr>
              <a:t>1,2 7</a:t>
            </a:r>
          </a:p>
        </p:txBody>
      </p:sp>
      <p:sp>
        <p:nvSpPr>
          <p:cNvPr id="8220" name="Text Box 41"/>
          <p:cNvSpPr txBox="1">
            <a:spLocks noChangeArrowheads="1"/>
          </p:cNvSpPr>
          <p:nvPr/>
        </p:nvSpPr>
        <p:spPr bwMode="auto">
          <a:xfrm>
            <a:off x="3276600" y="4495800"/>
            <a:ext cx="7620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>
                <a:solidFill>
                  <a:srgbClr val="FFFFFF"/>
                </a:solidFill>
                <a:latin typeface="Arial" pitchFamily="34" charset="0"/>
              </a:rPr>
              <a:t>   6 3 5</a:t>
            </a:r>
          </a:p>
        </p:txBody>
      </p:sp>
      <p:sp>
        <p:nvSpPr>
          <p:cNvPr id="8221" name="Text Box 42"/>
          <p:cNvSpPr txBox="1">
            <a:spLocks noChangeArrowheads="1"/>
          </p:cNvSpPr>
          <p:nvPr/>
        </p:nvSpPr>
        <p:spPr bwMode="auto">
          <a:xfrm>
            <a:off x="3276600" y="4800600"/>
            <a:ext cx="9144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>
                <a:solidFill>
                  <a:srgbClr val="FFFFFF"/>
                </a:solidFill>
                <a:latin typeface="Arial" pitchFamily="34" charset="0"/>
              </a:rPr>
              <a:t>         0</a:t>
            </a:r>
          </a:p>
        </p:txBody>
      </p:sp>
      <p:sp>
        <p:nvSpPr>
          <p:cNvPr id="8222" name="Text Box 43"/>
          <p:cNvSpPr txBox="1">
            <a:spLocks noChangeArrowheads="1"/>
          </p:cNvSpPr>
          <p:nvPr/>
        </p:nvSpPr>
        <p:spPr bwMode="auto">
          <a:xfrm>
            <a:off x="4114800" y="4572000"/>
            <a:ext cx="5334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>
                <a:solidFill>
                  <a:srgbClr val="FFFFFF"/>
                </a:solidFill>
                <a:latin typeface="Arial" pitchFamily="34" charset="0"/>
              </a:rPr>
              <a:t>65</a:t>
            </a:r>
          </a:p>
        </p:txBody>
      </p:sp>
      <p:sp>
        <p:nvSpPr>
          <p:cNvPr id="12319" name="Text Box 44"/>
          <p:cNvSpPr txBox="1">
            <a:spLocks noChangeArrowheads="1"/>
          </p:cNvSpPr>
          <p:nvPr/>
        </p:nvSpPr>
        <p:spPr bwMode="auto">
          <a:xfrm>
            <a:off x="3562350" y="4287838"/>
            <a:ext cx="228600" cy="25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050" b="1">
                <a:solidFill>
                  <a:srgbClr val="FFFF00"/>
                </a:solidFill>
                <a:latin typeface="Arial" charset="0"/>
              </a:rPr>
              <a:t>\</a:t>
            </a:r>
          </a:p>
        </p:txBody>
      </p:sp>
      <p:sp>
        <p:nvSpPr>
          <p:cNvPr id="12320" name="Text Box 45"/>
          <p:cNvSpPr txBox="1">
            <a:spLocks noChangeArrowheads="1"/>
          </p:cNvSpPr>
          <p:nvPr/>
        </p:nvSpPr>
        <p:spPr bwMode="auto">
          <a:xfrm>
            <a:off x="4191000" y="4295775"/>
            <a:ext cx="228600" cy="25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050" b="1">
                <a:solidFill>
                  <a:srgbClr val="FFFF00"/>
                </a:solidFill>
                <a:latin typeface="Arial" charset="0"/>
              </a:rPr>
              <a:t>\</a:t>
            </a:r>
          </a:p>
        </p:txBody>
      </p:sp>
      <p:sp>
        <p:nvSpPr>
          <p:cNvPr id="8225" name="Text Box 46"/>
          <p:cNvSpPr txBox="1">
            <a:spLocks noChangeArrowheads="1"/>
          </p:cNvSpPr>
          <p:nvPr/>
        </p:nvSpPr>
        <p:spPr bwMode="auto">
          <a:xfrm>
            <a:off x="4876800" y="3962400"/>
            <a:ext cx="4038600" cy="73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>
                <a:solidFill>
                  <a:srgbClr val="FFFF00"/>
                </a:solidFill>
                <a:latin typeface="Arial" pitchFamily="34" charset="0"/>
              </a:rPr>
              <a:t>•</a:t>
            </a:r>
            <a:r>
              <a:rPr lang="en-US" sz="1400" b="1">
                <a:solidFill>
                  <a:srgbClr val="FFFFFF"/>
                </a:solidFill>
                <a:latin typeface="Arial" pitchFamily="34" charset="0"/>
              </a:rPr>
              <a:t> Phần thập phân của hai số 82,55 và 1,27 cùng có hai chữ số; bỏ dấu phẩy ở hai số </a:t>
            </a:r>
            <a:r>
              <a:rPr lang="vi-VN" sz="1400" b="1">
                <a:solidFill>
                  <a:srgbClr val="FFFFFF"/>
                </a:solidFill>
                <a:latin typeface="Arial" pitchFamily="34" charset="0"/>
              </a:rPr>
              <a:t>đ</a:t>
            </a:r>
            <a:r>
              <a:rPr lang="en-US" sz="1400" b="1">
                <a:solidFill>
                  <a:srgbClr val="FFFFFF"/>
                </a:solidFill>
                <a:latin typeface="Arial" pitchFamily="34" charset="0"/>
              </a:rPr>
              <a:t>ó </a:t>
            </a:r>
            <a:r>
              <a:rPr lang="vi-VN" sz="1400" b="1">
                <a:solidFill>
                  <a:srgbClr val="FFFFFF"/>
                </a:solidFill>
                <a:latin typeface="Arial" pitchFamily="34" charset="0"/>
              </a:rPr>
              <a:t>đư</a:t>
            </a:r>
            <a:r>
              <a:rPr lang="en-US" sz="1400" b="1">
                <a:solidFill>
                  <a:srgbClr val="FFFFFF"/>
                </a:solidFill>
                <a:latin typeface="Arial" pitchFamily="34" charset="0"/>
              </a:rPr>
              <a:t>ợc 8255 và 127.</a:t>
            </a:r>
          </a:p>
        </p:txBody>
      </p:sp>
      <p:sp>
        <p:nvSpPr>
          <p:cNvPr id="8226" name="Text Box 47"/>
          <p:cNvSpPr txBox="1">
            <a:spLocks noChangeArrowheads="1"/>
          </p:cNvSpPr>
          <p:nvPr/>
        </p:nvSpPr>
        <p:spPr bwMode="auto">
          <a:xfrm>
            <a:off x="4919663" y="4800600"/>
            <a:ext cx="34290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>
                <a:solidFill>
                  <a:srgbClr val="FFFF00"/>
                </a:solidFill>
                <a:latin typeface="Arial" pitchFamily="34" charset="0"/>
              </a:rPr>
              <a:t>•</a:t>
            </a:r>
            <a:r>
              <a:rPr lang="en-US" sz="1400" b="1">
                <a:solidFill>
                  <a:srgbClr val="FFFFFF"/>
                </a:solidFill>
                <a:latin typeface="Arial" pitchFamily="34" charset="0"/>
              </a:rPr>
              <a:t> Thực hiện phép chia 8255 : 127</a:t>
            </a:r>
          </a:p>
        </p:txBody>
      </p:sp>
      <p:sp>
        <p:nvSpPr>
          <p:cNvPr id="8227" name="Text Box 48"/>
          <p:cNvSpPr txBox="1">
            <a:spLocks noChangeArrowheads="1"/>
          </p:cNvSpPr>
          <p:nvPr/>
        </p:nvSpPr>
        <p:spPr bwMode="auto">
          <a:xfrm>
            <a:off x="457200" y="5562600"/>
            <a:ext cx="49530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400">
              <a:solidFill>
                <a:srgbClr val="FFFFFF"/>
              </a:solidFill>
              <a:latin typeface="Arial" pitchFamily="34" charset="0"/>
            </a:endParaRPr>
          </a:p>
        </p:txBody>
      </p:sp>
      <p:sp>
        <p:nvSpPr>
          <p:cNvPr id="9265" name="Text Box 49"/>
          <p:cNvSpPr txBox="1">
            <a:spLocks noChangeArrowheads="1"/>
          </p:cNvSpPr>
          <p:nvPr/>
        </p:nvSpPr>
        <p:spPr bwMode="auto">
          <a:xfrm>
            <a:off x="685800" y="5157788"/>
            <a:ext cx="7924800" cy="1323975"/>
          </a:xfrm>
          <a:prstGeom prst="rect">
            <a:avLst/>
          </a:prstGeom>
          <a:noFill/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 u="sng">
                <a:solidFill>
                  <a:srgbClr val="FFFF00"/>
                </a:solidFill>
                <a:latin typeface="Arial" pitchFamily="34" charset="0"/>
              </a:rPr>
              <a:t>Ghi nhớ:</a:t>
            </a:r>
            <a:r>
              <a:rPr lang="en-US" sz="1600" b="1">
                <a:solidFill>
                  <a:schemeClr val="bg1"/>
                </a:solidFill>
                <a:latin typeface="Arial" pitchFamily="34" charset="0"/>
              </a:rPr>
              <a:t> Muốn chia một số thập phân cho một số thập phân ta làm nh</a:t>
            </a:r>
            <a:r>
              <a:rPr lang="vi-VN" sz="1600" b="1">
                <a:solidFill>
                  <a:schemeClr val="bg1"/>
                </a:solidFill>
                <a:latin typeface="Arial" pitchFamily="34" charset="0"/>
              </a:rPr>
              <a:t>ư</a:t>
            </a:r>
            <a:r>
              <a:rPr lang="en-US" sz="1600" b="1">
                <a:solidFill>
                  <a:schemeClr val="bg1"/>
                </a:solidFill>
                <a:latin typeface="Arial" pitchFamily="34" charset="0"/>
              </a:rPr>
              <a:t> sau:</a:t>
            </a:r>
          </a:p>
          <a:p>
            <a:pPr>
              <a:spcBef>
                <a:spcPct val="50000"/>
              </a:spcBef>
            </a:pPr>
            <a:r>
              <a:rPr lang="en-US" sz="1600" b="1">
                <a:solidFill>
                  <a:schemeClr val="bg1"/>
                </a:solidFill>
                <a:latin typeface="Arial" pitchFamily="34" charset="0"/>
              </a:rPr>
              <a:t>- Đếm xem có bao nhiêu chữ số ở phần thập phân của số chia thì chuyển dấu phẩy ở số bị chia sang bên phải bấy nhiêu chữ số.</a:t>
            </a:r>
          </a:p>
          <a:p>
            <a:pPr>
              <a:spcBef>
                <a:spcPct val="50000"/>
              </a:spcBef>
            </a:pPr>
            <a:r>
              <a:rPr lang="en-US" sz="1600" b="1">
                <a:solidFill>
                  <a:schemeClr val="bg1"/>
                </a:solidFill>
                <a:latin typeface="Arial" pitchFamily="34" charset="0"/>
              </a:rPr>
              <a:t>- Bỏ dấu phẩy ở số chia rồi thực hiện phép chia nh</a:t>
            </a:r>
            <a:r>
              <a:rPr lang="vi-VN" sz="1600" b="1">
                <a:solidFill>
                  <a:schemeClr val="bg1"/>
                </a:solidFill>
                <a:latin typeface="Arial" pitchFamily="34" charset="0"/>
              </a:rPr>
              <a:t>ư</a:t>
            </a:r>
            <a:r>
              <a:rPr lang="en-US" sz="1600" b="1">
                <a:solidFill>
                  <a:schemeClr val="bg1"/>
                </a:solidFill>
                <a:latin typeface="Arial" pitchFamily="34" charset="0"/>
              </a:rPr>
              <a:t> chia cho số tự nhiên.</a:t>
            </a:r>
          </a:p>
        </p:txBody>
      </p:sp>
      <p:sp>
        <p:nvSpPr>
          <p:cNvPr id="8229" name="Text Box 51"/>
          <p:cNvSpPr txBox="1">
            <a:spLocks noChangeArrowheads="1"/>
          </p:cNvSpPr>
          <p:nvPr/>
        </p:nvSpPr>
        <p:spPr bwMode="auto">
          <a:xfrm>
            <a:off x="1752600" y="533400"/>
            <a:ext cx="6096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800" b="1" u="sng">
                <a:solidFill>
                  <a:schemeClr val="bg1"/>
                </a:solidFill>
                <a:latin typeface="Arial" pitchFamily="34" charset="0"/>
              </a:rPr>
              <a:t>Toán:</a:t>
            </a:r>
            <a:r>
              <a:rPr lang="en-US" sz="1400">
                <a:latin typeface="Arial" pitchFamily="34" charset="0"/>
              </a:rPr>
              <a:t> </a:t>
            </a:r>
            <a:r>
              <a:rPr lang="en-US" sz="1400" b="1">
                <a:solidFill>
                  <a:srgbClr val="FFFF00"/>
                </a:solidFill>
                <a:latin typeface="Arial" pitchFamily="34" charset="0"/>
              </a:rPr>
              <a:t>CHIA MỘT SỐ THẬP PHÂN CHO MỘT SỐ THẬP PHÂN</a:t>
            </a:r>
          </a:p>
        </p:txBody>
      </p:sp>
      <p:sp>
        <p:nvSpPr>
          <p:cNvPr id="8230" name="Text Box 52"/>
          <p:cNvSpPr txBox="1">
            <a:spLocks noChangeArrowheads="1"/>
          </p:cNvSpPr>
          <p:nvPr/>
        </p:nvSpPr>
        <p:spPr bwMode="auto">
          <a:xfrm>
            <a:off x="4191000" y="914400"/>
            <a:ext cx="14478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400" b="1">
                <a:solidFill>
                  <a:srgbClr val="E7F620"/>
                </a:solidFill>
                <a:latin typeface="Arial" pitchFamily="34" charset="0"/>
                <a:sym typeface="Wingdings" pitchFamily="2" charset="2"/>
              </a:rPr>
              <a:t></a:t>
            </a:r>
          </a:p>
        </p:txBody>
      </p:sp>
      <p:sp>
        <p:nvSpPr>
          <p:cNvPr id="8231" name="Line 53"/>
          <p:cNvSpPr>
            <a:spLocks noChangeShapeType="1"/>
          </p:cNvSpPr>
          <p:nvPr/>
        </p:nvSpPr>
        <p:spPr bwMode="auto">
          <a:xfrm>
            <a:off x="5029200" y="1143000"/>
            <a:ext cx="3886200" cy="0"/>
          </a:xfrm>
          <a:prstGeom prst="line">
            <a:avLst/>
          </a:prstGeom>
          <a:noFill/>
          <a:ln w="76200">
            <a:pattFill prst="solidDmnd">
              <a:fgClr>
                <a:schemeClr val="bg1"/>
              </a:fgClr>
              <a:bgClr>
                <a:srgbClr val="FF00FF"/>
              </a:bgClr>
            </a:patt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32" name="Line 54"/>
          <p:cNvSpPr>
            <a:spLocks noChangeShapeType="1"/>
          </p:cNvSpPr>
          <p:nvPr/>
        </p:nvSpPr>
        <p:spPr bwMode="auto">
          <a:xfrm>
            <a:off x="304800" y="1143000"/>
            <a:ext cx="3886200" cy="0"/>
          </a:xfrm>
          <a:prstGeom prst="line">
            <a:avLst/>
          </a:prstGeom>
          <a:noFill/>
          <a:ln w="76200">
            <a:pattFill prst="solidDmnd">
              <a:fgClr>
                <a:srgbClr val="FFFFFF"/>
              </a:fgClr>
              <a:bgClr>
                <a:srgbClr val="FF00FF"/>
              </a:bgClr>
            </a:patt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33" name="Text Box 55"/>
          <p:cNvSpPr txBox="1">
            <a:spLocks noChangeArrowheads="1"/>
          </p:cNvSpPr>
          <p:nvPr/>
        </p:nvSpPr>
        <p:spPr bwMode="auto">
          <a:xfrm>
            <a:off x="0" y="2743200"/>
            <a:ext cx="4572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>
                <a:solidFill>
                  <a:srgbClr val="FFFFFF"/>
                </a:solidFill>
                <a:latin typeface="Arial" pitchFamily="34" charset="0"/>
              </a:rPr>
              <a:t>O</a:t>
            </a:r>
          </a:p>
        </p:txBody>
      </p:sp>
      <p:sp>
        <p:nvSpPr>
          <p:cNvPr id="8234" name="Text Box 56"/>
          <p:cNvSpPr txBox="1">
            <a:spLocks noChangeArrowheads="1"/>
          </p:cNvSpPr>
          <p:nvPr/>
        </p:nvSpPr>
        <p:spPr bwMode="auto">
          <a:xfrm>
            <a:off x="0" y="1524000"/>
            <a:ext cx="4572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>
                <a:solidFill>
                  <a:srgbClr val="FFFFFF"/>
                </a:solidFill>
                <a:latin typeface="Arial" pitchFamily="34" charset="0"/>
              </a:rPr>
              <a:t>B</a:t>
            </a:r>
          </a:p>
        </p:txBody>
      </p:sp>
      <p:sp>
        <p:nvSpPr>
          <p:cNvPr id="8235" name="Text Box 57"/>
          <p:cNvSpPr txBox="1">
            <a:spLocks noChangeArrowheads="1"/>
          </p:cNvSpPr>
          <p:nvPr/>
        </p:nvSpPr>
        <p:spPr bwMode="auto">
          <a:xfrm>
            <a:off x="14288" y="3519488"/>
            <a:ext cx="4572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>
                <a:solidFill>
                  <a:srgbClr val="FFFFFF"/>
                </a:solidFill>
                <a:latin typeface="Arial" pitchFamily="34" charset="0"/>
              </a:rPr>
              <a:t>V</a:t>
            </a:r>
          </a:p>
        </p:txBody>
      </p:sp>
      <p:sp>
        <p:nvSpPr>
          <p:cNvPr id="8236" name="Text Box 58"/>
          <p:cNvSpPr txBox="1">
            <a:spLocks noChangeArrowheads="1"/>
          </p:cNvSpPr>
          <p:nvPr/>
        </p:nvSpPr>
        <p:spPr bwMode="auto">
          <a:xfrm>
            <a:off x="0" y="3138488"/>
            <a:ext cx="4572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>
                <a:solidFill>
                  <a:srgbClr val="FFFFFF"/>
                </a:solidFill>
                <a:latin typeface="Arial" pitchFamily="34" charset="0"/>
              </a:rPr>
              <a:t>S</a:t>
            </a:r>
          </a:p>
        </p:txBody>
      </p:sp>
      <p:sp>
        <p:nvSpPr>
          <p:cNvPr id="8237" name="Text Box 59"/>
          <p:cNvSpPr txBox="1">
            <a:spLocks noChangeArrowheads="1"/>
          </p:cNvSpPr>
          <p:nvPr/>
        </p:nvSpPr>
        <p:spPr bwMode="auto">
          <a:xfrm>
            <a:off x="0" y="2376488"/>
            <a:ext cx="4572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>
                <a:solidFill>
                  <a:srgbClr val="FFFFFF"/>
                </a:solidFill>
                <a:latin typeface="Arial" pitchFamily="34" charset="0"/>
              </a:rPr>
              <a:t>N</a:t>
            </a:r>
          </a:p>
        </p:txBody>
      </p:sp>
      <p:sp>
        <p:nvSpPr>
          <p:cNvPr id="8238" name="Text Box 60"/>
          <p:cNvSpPr txBox="1">
            <a:spLocks noChangeArrowheads="1"/>
          </p:cNvSpPr>
          <p:nvPr/>
        </p:nvSpPr>
        <p:spPr bwMode="auto">
          <a:xfrm>
            <a:off x="0" y="1995488"/>
            <a:ext cx="4572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>
                <a:solidFill>
                  <a:srgbClr val="FFFFFF"/>
                </a:solidFill>
                <a:latin typeface="Arial" pitchFamily="34" charset="0"/>
              </a:rPr>
              <a:t>Đ</a:t>
            </a:r>
          </a:p>
        </p:txBody>
      </p:sp>
      <p:sp>
        <p:nvSpPr>
          <p:cNvPr id="9277" name="Text Box 61"/>
          <p:cNvSpPr txBox="1">
            <a:spLocks noChangeArrowheads="1"/>
          </p:cNvSpPr>
          <p:nvPr/>
        </p:nvSpPr>
        <p:spPr bwMode="auto">
          <a:xfrm>
            <a:off x="152400" y="3167063"/>
            <a:ext cx="5334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b="1">
                <a:solidFill>
                  <a:srgbClr val="66FF33"/>
                </a:solidFill>
                <a:latin typeface="Arial" pitchFamily="34" charset="0"/>
              </a:rPr>
              <a:t>(71)</a:t>
            </a:r>
          </a:p>
        </p:txBody>
      </p:sp>
      <p:sp>
        <p:nvSpPr>
          <p:cNvPr id="9285" name="Text Box 69"/>
          <p:cNvSpPr txBox="1">
            <a:spLocks noChangeArrowheads="1"/>
          </p:cNvSpPr>
          <p:nvPr/>
        </p:nvSpPr>
        <p:spPr bwMode="auto">
          <a:xfrm>
            <a:off x="685800" y="6519863"/>
            <a:ext cx="35814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 u="sng">
                <a:solidFill>
                  <a:srgbClr val="FFFF00"/>
                </a:solidFill>
                <a:latin typeface="Arial" pitchFamily="34" charset="0"/>
              </a:rPr>
              <a:t>Ghi nhớ:</a:t>
            </a:r>
            <a:r>
              <a:rPr lang="en-US" sz="1600" b="1">
                <a:solidFill>
                  <a:srgbClr val="FFFF00"/>
                </a:solidFill>
                <a:latin typeface="Arial" pitchFamily="34" charset="0"/>
              </a:rPr>
              <a:t> Sách giáo khoa trang 71.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repeatCount="indefinite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9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2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2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2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9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" dur="500"/>
                                        <p:tgtEl>
                                          <p:spTgt spid="92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65" grpId="0" animBg="1"/>
      <p:bldP spid="9277" grpId="0"/>
      <p:bldP spid="9285" grpId="0"/>
      <p:bldP spid="9285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5"/>
          <p:cNvSpPr txBox="1">
            <a:spLocks noChangeArrowheads="1"/>
          </p:cNvSpPr>
          <p:nvPr/>
        </p:nvSpPr>
        <p:spPr bwMode="auto">
          <a:xfrm>
            <a:off x="609600" y="1371600"/>
            <a:ext cx="11430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sz="1400" b="1">
                <a:solidFill>
                  <a:schemeClr val="bg1"/>
                </a:solidFill>
                <a:latin typeface="Arial" pitchFamily="34" charset="0"/>
              </a:rPr>
              <a:t>a) Ví dụ 1:</a:t>
            </a:r>
            <a:r>
              <a:rPr lang="en-US" sz="1400" b="1">
                <a:solidFill>
                  <a:srgbClr val="FFFF00"/>
                </a:solidFill>
                <a:latin typeface="Arial" pitchFamily="34" charset="0"/>
              </a:rPr>
              <a:t> </a:t>
            </a:r>
          </a:p>
        </p:txBody>
      </p:sp>
      <p:sp>
        <p:nvSpPr>
          <p:cNvPr id="9219" name="Text Box 10"/>
          <p:cNvSpPr txBox="1">
            <a:spLocks noChangeArrowheads="1"/>
          </p:cNvSpPr>
          <p:nvPr/>
        </p:nvSpPr>
        <p:spPr bwMode="auto">
          <a:xfrm>
            <a:off x="1828800" y="1371600"/>
            <a:ext cx="7620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>
                <a:solidFill>
                  <a:srgbClr val="FFFFFF"/>
                </a:solidFill>
                <a:latin typeface="Arial" pitchFamily="34" charset="0"/>
              </a:rPr>
              <a:t>2 3,5 6</a:t>
            </a:r>
          </a:p>
        </p:txBody>
      </p:sp>
      <p:sp>
        <p:nvSpPr>
          <p:cNvPr id="9220" name="Line 11"/>
          <p:cNvSpPr>
            <a:spLocks noChangeShapeType="1"/>
          </p:cNvSpPr>
          <p:nvPr/>
        </p:nvSpPr>
        <p:spPr bwMode="auto">
          <a:xfrm>
            <a:off x="2590800" y="1447800"/>
            <a:ext cx="0" cy="914400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21" name="Line 12"/>
          <p:cNvSpPr>
            <a:spLocks noChangeShapeType="1"/>
          </p:cNvSpPr>
          <p:nvPr/>
        </p:nvSpPr>
        <p:spPr bwMode="auto">
          <a:xfrm>
            <a:off x="2590800" y="1709738"/>
            <a:ext cx="762000" cy="0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22" name="Text Box 13"/>
          <p:cNvSpPr txBox="1">
            <a:spLocks noChangeArrowheads="1"/>
          </p:cNvSpPr>
          <p:nvPr/>
        </p:nvSpPr>
        <p:spPr bwMode="auto">
          <a:xfrm>
            <a:off x="2667000" y="1371600"/>
            <a:ext cx="6858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>
                <a:solidFill>
                  <a:srgbClr val="FFFFFF"/>
                </a:solidFill>
                <a:latin typeface="Arial" pitchFamily="34" charset="0"/>
              </a:rPr>
              <a:t>6,2</a:t>
            </a:r>
          </a:p>
        </p:txBody>
      </p:sp>
      <p:sp>
        <p:nvSpPr>
          <p:cNvPr id="9223" name="Text Box 14"/>
          <p:cNvSpPr txBox="1">
            <a:spLocks noChangeArrowheads="1"/>
          </p:cNvSpPr>
          <p:nvPr/>
        </p:nvSpPr>
        <p:spPr bwMode="auto">
          <a:xfrm>
            <a:off x="1828800" y="1676400"/>
            <a:ext cx="7620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>
                <a:solidFill>
                  <a:srgbClr val="FFFFFF"/>
                </a:solidFill>
                <a:latin typeface="Arial" pitchFamily="34" charset="0"/>
              </a:rPr>
              <a:t>   4 9 6</a:t>
            </a:r>
          </a:p>
        </p:txBody>
      </p:sp>
      <p:sp>
        <p:nvSpPr>
          <p:cNvPr id="9224" name="Text Box 15"/>
          <p:cNvSpPr txBox="1">
            <a:spLocks noChangeArrowheads="1"/>
          </p:cNvSpPr>
          <p:nvPr/>
        </p:nvSpPr>
        <p:spPr bwMode="auto">
          <a:xfrm>
            <a:off x="1828800" y="1981200"/>
            <a:ext cx="7620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>
                <a:solidFill>
                  <a:srgbClr val="FFFFFF"/>
                </a:solidFill>
                <a:latin typeface="Arial" pitchFamily="34" charset="0"/>
              </a:rPr>
              <a:t>         0</a:t>
            </a:r>
          </a:p>
        </p:txBody>
      </p:sp>
      <p:sp>
        <p:nvSpPr>
          <p:cNvPr id="9225" name="Text Box 16"/>
          <p:cNvSpPr txBox="1">
            <a:spLocks noChangeArrowheads="1"/>
          </p:cNvSpPr>
          <p:nvPr/>
        </p:nvSpPr>
        <p:spPr bwMode="auto">
          <a:xfrm>
            <a:off x="2590800" y="1752600"/>
            <a:ext cx="3048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>
                <a:solidFill>
                  <a:srgbClr val="FFFFFF"/>
                </a:solidFill>
                <a:latin typeface="Arial" pitchFamily="34" charset="0"/>
              </a:rPr>
              <a:t>3</a:t>
            </a:r>
          </a:p>
        </p:txBody>
      </p:sp>
      <p:sp>
        <p:nvSpPr>
          <p:cNvPr id="9226" name="Text Box 17"/>
          <p:cNvSpPr txBox="1">
            <a:spLocks noChangeArrowheads="1"/>
          </p:cNvSpPr>
          <p:nvPr/>
        </p:nvSpPr>
        <p:spPr bwMode="auto">
          <a:xfrm>
            <a:off x="2743200" y="1752600"/>
            <a:ext cx="3048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>
                <a:solidFill>
                  <a:srgbClr val="FFFFFF"/>
                </a:solidFill>
                <a:latin typeface="Arial" pitchFamily="34" charset="0"/>
              </a:rPr>
              <a:t>8</a:t>
            </a:r>
          </a:p>
        </p:txBody>
      </p:sp>
      <p:sp>
        <p:nvSpPr>
          <p:cNvPr id="9227" name="Text Box 18"/>
          <p:cNvSpPr txBox="1">
            <a:spLocks noChangeArrowheads="1"/>
          </p:cNvSpPr>
          <p:nvPr/>
        </p:nvSpPr>
        <p:spPr bwMode="auto">
          <a:xfrm>
            <a:off x="2895600" y="1752600"/>
            <a:ext cx="5334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>
                <a:solidFill>
                  <a:srgbClr val="FFFFFF"/>
                </a:solidFill>
                <a:latin typeface="Arial" pitchFamily="34" charset="0"/>
              </a:rPr>
              <a:t>(kg)</a:t>
            </a:r>
          </a:p>
        </p:txBody>
      </p:sp>
      <p:sp>
        <p:nvSpPr>
          <p:cNvPr id="13324" name="Text Box 19"/>
          <p:cNvSpPr txBox="1">
            <a:spLocks noChangeArrowheads="1"/>
          </p:cNvSpPr>
          <p:nvPr/>
        </p:nvSpPr>
        <p:spPr bwMode="auto">
          <a:xfrm>
            <a:off x="2119313" y="1525588"/>
            <a:ext cx="228600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050" b="1">
                <a:solidFill>
                  <a:srgbClr val="FFFF00"/>
                </a:solidFill>
                <a:latin typeface="Arial" charset="0"/>
              </a:rPr>
              <a:t>\</a:t>
            </a:r>
          </a:p>
        </p:txBody>
      </p:sp>
      <p:sp>
        <p:nvSpPr>
          <p:cNvPr id="9229" name="Text Box 20"/>
          <p:cNvSpPr txBox="1">
            <a:spLocks noChangeArrowheads="1"/>
          </p:cNvSpPr>
          <p:nvPr/>
        </p:nvSpPr>
        <p:spPr bwMode="auto">
          <a:xfrm>
            <a:off x="2252663" y="1371600"/>
            <a:ext cx="2286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>
                <a:solidFill>
                  <a:srgbClr val="FFFF00"/>
                </a:solidFill>
                <a:latin typeface="Arial" pitchFamily="34" charset="0"/>
              </a:rPr>
              <a:t>,</a:t>
            </a:r>
          </a:p>
        </p:txBody>
      </p:sp>
      <p:sp>
        <p:nvSpPr>
          <p:cNvPr id="13326" name="Text Box 21"/>
          <p:cNvSpPr txBox="1">
            <a:spLocks noChangeArrowheads="1"/>
          </p:cNvSpPr>
          <p:nvPr/>
        </p:nvSpPr>
        <p:spPr bwMode="auto">
          <a:xfrm>
            <a:off x="2805113" y="1524000"/>
            <a:ext cx="228600" cy="26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050" b="1">
                <a:solidFill>
                  <a:srgbClr val="FFFF00"/>
                </a:solidFill>
                <a:latin typeface="Arial" charset="0"/>
              </a:rPr>
              <a:t>\</a:t>
            </a:r>
          </a:p>
        </p:txBody>
      </p:sp>
      <p:sp>
        <p:nvSpPr>
          <p:cNvPr id="9231" name="Text Box 22"/>
          <p:cNvSpPr txBox="1">
            <a:spLocks noChangeArrowheads="1"/>
          </p:cNvSpPr>
          <p:nvPr/>
        </p:nvSpPr>
        <p:spPr bwMode="auto">
          <a:xfrm>
            <a:off x="2681288" y="1752600"/>
            <a:ext cx="2286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>
                <a:solidFill>
                  <a:srgbClr val="FFFF00"/>
                </a:solidFill>
                <a:latin typeface="Arial" pitchFamily="34" charset="0"/>
              </a:rPr>
              <a:t>,</a:t>
            </a:r>
          </a:p>
        </p:txBody>
      </p:sp>
      <p:sp>
        <p:nvSpPr>
          <p:cNvPr id="9232" name="Text Box 31"/>
          <p:cNvSpPr txBox="1">
            <a:spLocks noChangeArrowheads="1"/>
          </p:cNvSpPr>
          <p:nvPr/>
        </p:nvSpPr>
        <p:spPr bwMode="auto">
          <a:xfrm>
            <a:off x="4691063" y="1371600"/>
            <a:ext cx="11430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400" b="1">
                <a:solidFill>
                  <a:schemeClr val="bg1"/>
                </a:solidFill>
                <a:latin typeface="Arial" pitchFamily="34" charset="0"/>
              </a:rPr>
              <a:t>b) Ví dụ 2:</a:t>
            </a:r>
            <a:endParaRPr lang="en-US" sz="1400" b="1">
              <a:solidFill>
                <a:schemeClr val="bg1"/>
              </a:solidFill>
              <a:latin typeface="Arial" pitchFamily="34" charset="0"/>
              <a:sym typeface="Symbol" pitchFamily="18" charset="2"/>
            </a:endParaRPr>
          </a:p>
        </p:txBody>
      </p:sp>
      <p:sp>
        <p:nvSpPr>
          <p:cNvPr id="9233" name="Text Box 33"/>
          <p:cNvSpPr txBox="1">
            <a:spLocks noChangeArrowheads="1"/>
          </p:cNvSpPr>
          <p:nvPr/>
        </p:nvSpPr>
        <p:spPr bwMode="auto">
          <a:xfrm>
            <a:off x="6062663" y="1371600"/>
            <a:ext cx="16002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400" b="1">
                <a:solidFill>
                  <a:srgbClr val="FFFF00"/>
                </a:solidFill>
                <a:latin typeface="Arial" pitchFamily="34" charset="0"/>
              </a:rPr>
              <a:t>82,55 : 1,27 = ?</a:t>
            </a:r>
            <a:endParaRPr lang="en-US" sz="1400" b="1">
              <a:solidFill>
                <a:srgbClr val="FFFF00"/>
              </a:solidFill>
              <a:latin typeface="Arial" pitchFamily="34" charset="0"/>
              <a:sym typeface="Symbol" pitchFamily="18" charset="2"/>
            </a:endParaRPr>
          </a:p>
        </p:txBody>
      </p:sp>
      <p:sp>
        <p:nvSpPr>
          <p:cNvPr id="9234" name="Text Box 35"/>
          <p:cNvSpPr txBox="1">
            <a:spLocks noChangeArrowheads="1"/>
          </p:cNvSpPr>
          <p:nvPr/>
        </p:nvSpPr>
        <p:spPr bwMode="auto">
          <a:xfrm>
            <a:off x="6096000" y="1733550"/>
            <a:ext cx="10668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>
                <a:solidFill>
                  <a:srgbClr val="FFFFFF"/>
                </a:solidFill>
                <a:latin typeface="Arial" pitchFamily="34" charset="0"/>
              </a:rPr>
              <a:t>8 2,5 5</a:t>
            </a:r>
          </a:p>
        </p:txBody>
      </p:sp>
      <p:sp>
        <p:nvSpPr>
          <p:cNvPr id="9235" name="Line 36"/>
          <p:cNvSpPr>
            <a:spLocks noChangeShapeType="1"/>
          </p:cNvSpPr>
          <p:nvPr/>
        </p:nvSpPr>
        <p:spPr bwMode="auto">
          <a:xfrm>
            <a:off x="6858000" y="1843088"/>
            <a:ext cx="0" cy="762000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36" name="Line 37"/>
          <p:cNvSpPr>
            <a:spLocks noChangeShapeType="1"/>
          </p:cNvSpPr>
          <p:nvPr/>
        </p:nvSpPr>
        <p:spPr bwMode="auto">
          <a:xfrm>
            <a:off x="6858000" y="2071688"/>
            <a:ext cx="609600" cy="0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37" name="Text Box 38"/>
          <p:cNvSpPr txBox="1">
            <a:spLocks noChangeArrowheads="1"/>
          </p:cNvSpPr>
          <p:nvPr/>
        </p:nvSpPr>
        <p:spPr bwMode="auto">
          <a:xfrm>
            <a:off x="6891338" y="1719263"/>
            <a:ext cx="7620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>
                <a:solidFill>
                  <a:srgbClr val="FFFFFF"/>
                </a:solidFill>
                <a:latin typeface="Arial" pitchFamily="34" charset="0"/>
              </a:rPr>
              <a:t>1,2 7</a:t>
            </a:r>
          </a:p>
        </p:txBody>
      </p:sp>
      <p:sp>
        <p:nvSpPr>
          <p:cNvPr id="9238" name="Text Box 39"/>
          <p:cNvSpPr txBox="1">
            <a:spLocks noChangeArrowheads="1"/>
          </p:cNvSpPr>
          <p:nvPr/>
        </p:nvSpPr>
        <p:spPr bwMode="auto">
          <a:xfrm>
            <a:off x="6096000" y="2071688"/>
            <a:ext cx="7620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>
                <a:solidFill>
                  <a:srgbClr val="FFFFFF"/>
                </a:solidFill>
                <a:latin typeface="Arial" pitchFamily="34" charset="0"/>
              </a:rPr>
              <a:t>   6 3 5</a:t>
            </a:r>
          </a:p>
        </p:txBody>
      </p:sp>
      <p:sp>
        <p:nvSpPr>
          <p:cNvPr id="9239" name="Text Box 40"/>
          <p:cNvSpPr txBox="1">
            <a:spLocks noChangeArrowheads="1"/>
          </p:cNvSpPr>
          <p:nvPr/>
        </p:nvSpPr>
        <p:spPr bwMode="auto">
          <a:xfrm>
            <a:off x="6096000" y="2376488"/>
            <a:ext cx="9144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>
                <a:solidFill>
                  <a:srgbClr val="FFFFFF"/>
                </a:solidFill>
                <a:latin typeface="Arial" pitchFamily="34" charset="0"/>
              </a:rPr>
              <a:t>         0</a:t>
            </a:r>
          </a:p>
        </p:txBody>
      </p:sp>
      <p:sp>
        <p:nvSpPr>
          <p:cNvPr id="9240" name="Text Box 41"/>
          <p:cNvSpPr txBox="1">
            <a:spLocks noChangeArrowheads="1"/>
          </p:cNvSpPr>
          <p:nvPr/>
        </p:nvSpPr>
        <p:spPr bwMode="auto">
          <a:xfrm>
            <a:off x="6934200" y="2147888"/>
            <a:ext cx="5334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>
                <a:solidFill>
                  <a:srgbClr val="FFFFFF"/>
                </a:solidFill>
                <a:latin typeface="Arial" pitchFamily="34" charset="0"/>
              </a:rPr>
              <a:t>65</a:t>
            </a:r>
          </a:p>
        </p:txBody>
      </p:sp>
      <p:sp>
        <p:nvSpPr>
          <p:cNvPr id="13337" name="Text Box 42"/>
          <p:cNvSpPr txBox="1">
            <a:spLocks noChangeArrowheads="1"/>
          </p:cNvSpPr>
          <p:nvPr/>
        </p:nvSpPr>
        <p:spPr bwMode="auto">
          <a:xfrm>
            <a:off x="6381750" y="1863725"/>
            <a:ext cx="228600" cy="26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050" b="1">
                <a:solidFill>
                  <a:srgbClr val="FFFF00"/>
                </a:solidFill>
                <a:latin typeface="Arial" charset="0"/>
              </a:rPr>
              <a:t>\</a:t>
            </a:r>
          </a:p>
        </p:txBody>
      </p:sp>
      <p:sp>
        <p:nvSpPr>
          <p:cNvPr id="13338" name="Text Box 43"/>
          <p:cNvSpPr txBox="1">
            <a:spLocks noChangeArrowheads="1"/>
          </p:cNvSpPr>
          <p:nvPr/>
        </p:nvSpPr>
        <p:spPr bwMode="auto">
          <a:xfrm>
            <a:off x="7010400" y="1871663"/>
            <a:ext cx="228600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050" b="1">
                <a:solidFill>
                  <a:srgbClr val="FFFF00"/>
                </a:solidFill>
                <a:latin typeface="Arial" charset="0"/>
              </a:rPr>
              <a:t>\</a:t>
            </a:r>
          </a:p>
        </p:txBody>
      </p:sp>
      <p:sp>
        <p:nvSpPr>
          <p:cNvPr id="9243" name="Text Box 47"/>
          <p:cNvSpPr txBox="1">
            <a:spLocks noChangeArrowheads="1"/>
          </p:cNvSpPr>
          <p:nvPr/>
        </p:nvSpPr>
        <p:spPr bwMode="auto">
          <a:xfrm>
            <a:off x="609600" y="2667000"/>
            <a:ext cx="8077200" cy="1169988"/>
          </a:xfrm>
          <a:prstGeom prst="rect">
            <a:avLst/>
          </a:prstGeom>
          <a:noFill/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u="sng">
                <a:solidFill>
                  <a:srgbClr val="FFFF00"/>
                </a:solidFill>
                <a:latin typeface="Arial" pitchFamily="34" charset="0"/>
              </a:rPr>
              <a:t>Ghi nhớ:</a:t>
            </a:r>
            <a:r>
              <a:rPr lang="en-US" sz="1400" b="1">
                <a:solidFill>
                  <a:schemeClr val="bg1"/>
                </a:solidFill>
                <a:latin typeface="Arial" pitchFamily="34" charset="0"/>
              </a:rPr>
              <a:t> Muốn chia một số thập phân cho một số thập phân ta làm nh</a:t>
            </a:r>
            <a:r>
              <a:rPr lang="vi-VN" sz="1400" b="1">
                <a:solidFill>
                  <a:schemeClr val="bg1"/>
                </a:solidFill>
                <a:latin typeface="Arial" pitchFamily="34" charset="0"/>
              </a:rPr>
              <a:t>ư</a:t>
            </a:r>
            <a:r>
              <a:rPr lang="en-US" sz="1400" b="1">
                <a:solidFill>
                  <a:schemeClr val="bg1"/>
                </a:solidFill>
                <a:latin typeface="Arial" pitchFamily="34" charset="0"/>
              </a:rPr>
              <a:t> sau:</a:t>
            </a:r>
          </a:p>
          <a:p>
            <a:pPr>
              <a:spcBef>
                <a:spcPct val="50000"/>
              </a:spcBef>
            </a:pPr>
            <a:r>
              <a:rPr lang="en-US" sz="1400" b="1">
                <a:solidFill>
                  <a:schemeClr val="bg1"/>
                </a:solidFill>
                <a:latin typeface="Arial" pitchFamily="34" charset="0"/>
              </a:rPr>
              <a:t>- Đếm xem có bao nhiêu chữ số ở phần thập phân của số chia thì chuyển dấu phẩy ở số bị chia sang bên phải bấy nhiêu chữ số.</a:t>
            </a:r>
          </a:p>
          <a:p>
            <a:pPr>
              <a:spcBef>
                <a:spcPct val="50000"/>
              </a:spcBef>
            </a:pPr>
            <a:r>
              <a:rPr lang="en-US" sz="1400" b="1">
                <a:solidFill>
                  <a:schemeClr val="bg1"/>
                </a:solidFill>
                <a:latin typeface="Arial" pitchFamily="34" charset="0"/>
              </a:rPr>
              <a:t>- Bỏ dấu phẩy ở số chia rồi thực hiện phép chia nh</a:t>
            </a:r>
            <a:r>
              <a:rPr lang="vi-VN" sz="1400" b="1">
                <a:solidFill>
                  <a:schemeClr val="bg1"/>
                </a:solidFill>
                <a:latin typeface="Arial" pitchFamily="34" charset="0"/>
              </a:rPr>
              <a:t>ư</a:t>
            </a:r>
            <a:r>
              <a:rPr lang="en-US" sz="1400" b="1">
                <a:solidFill>
                  <a:schemeClr val="bg1"/>
                </a:solidFill>
                <a:latin typeface="Arial" pitchFamily="34" charset="0"/>
              </a:rPr>
              <a:t> chia cho số tự nhiên.</a:t>
            </a:r>
          </a:p>
        </p:txBody>
      </p:sp>
      <p:sp>
        <p:nvSpPr>
          <p:cNvPr id="9244" name="Text Box 48"/>
          <p:cNvSpPr txBox="1">
            <a:spLocks noChangeArrowheads="1"/>
          </p:cNvSpPr>
          <p:nvPr/>
        </p:nvSpPr>
        <p:spPr bwMode="auto">
          <a:xfrm>
            <a:off x="609600" y="2286000"/>
            <a:ext cx="24384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400" b="1">
                <a:solidFill>
                  <a:srgbClr val="FFFF00"/>
                </a:solidFill>
                <a:latin typeface="Arial" pitchFamily="34" charset="0"/>
              </a:rPr>
              <a:t>Vậy 23,56 : 6,2 = 3,8 (kg)</a:t>
            </a:r>
            <a:endParaRPr lang="en-US" sz="1400" b="1">
              <a:solidFill>
                <a:srgbClr val="FFFF00"/>
              </a:solidFill>
              <a:latin typeface="Arial" pitchFamily="34" charset="0"/>
              <a:sym typeface="Symbol" pitchFamily="18" charset="2"/>
            </a:endParaRPr>
          </a:p>
        </p:txBody>
      </p:sp>
      <p:sp>
        <p:nvSpPr>
          <p:cNvPr id="10289" name="Text Box 49"/>
          <p:cNvSpPr txBox="1">
            <a:spLocks noChangeArrowheads="1"/>
          </p:cNvSpPr>
          <p:nvPr/>
        </p:nvSpPr>
        <p:spPr bwMode="auto">
          <a:xfrm>
            <a:off x="762000" y="4343400"/>
            <a:ext cx="23622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>
                <a:solidFill>
                  <a:srgbClr val="FFFFFF"/>
                </a:solidFill>
                <a:latin typeface="Arial" pitchFamily="34" charset="0"/>
              </a:rPr>
              <a:t>Đặt tính rồi tính:</a:t>
            </a:r>
          </a:p>
        </p:txBody>
      </p:sp>
      <p:sp>
        <p:nvSpPr>
          <p:cNvPr id="10291" name="Oval 51"/>
          <p:cNvSpPr>
            <a:spLocks noChangeArrowheads="1"/>
          </p:cNvSpPr>
          <p:nvPr/>
        </p:nvSpPr>
        <p:spPr bwMode="auto">
          <a:xfrm>
            <a:off x="304800" y="4343400"/>
            <a:ext cx="304800" cy="304800"/>
          </a:xfrm>
          <a:prstGeom prst="ellipse">
            <a:avLst/>
          </a:prstGeom>
          <a:solidFill>
            <a:srgbClr val="0000FF"/>
          </a:solidFill>
          <a:ln w="9525">
            <a:solidFill>
              <a:srgbClr val="FFFFFF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>
                <a:solidFill>
                  <a:schemeClr val="bg1"/>
                </a:solidFill>
                <a:latin typeface="Arial" pitchFamily="34" charset="0"/>
              </a:rPr>
              <a:t>1</a:t>
            </a:r>
          </a:p>
        </p:txBody>
      </p:sp>
      <p:sp>
        <p:nvSpPr>
          <p:cNvPr id="10292" name="Text Box 52"/>
          <p:cNvSpPr txBox="1">
            <a:spLocks noChangeArrowheads="1"/>
          </p:cNvSpPr>
          <p:nvPr/>
        </p:nvSpPr>
        <p:spPr bwMode="auto">
          <a:xfrm>
            <a:off x="609600" y="4724400"/>
            <a:ext cx="82296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>
                <a:solidFill>
                  <a:srgbClr val="FFFFFF"/>
                </a:solidFill>
                <a:latin typeface="Arial" pitchFamily="34" charset="0"/>
              </a:rPr>
              <a:t>a) 19,72 : 5,8 ;	     b) 8,216 : 5,2 ;	            c) 12,88 : 0,25 ;	      d) 17,4 : 1,45 .</a:t>
            </a:r>
          </a:p>
        </p:txBody>
      </p:sp>
      <p:sp>
        <p:nvSpPr>
          <p:cNvPr id="10293" name="AutoShape 53"/>
          <p:cNvSpPr>
            <a:spLocks noChangeArrowheads="1"/>
          </p:cNvSpPr>
          <p:nvPr/>
        </p:nvSpPr>
        <p:spPr bwMode="auto">
          <a:xfrm>
            <a:off x="3276600" y="5334000"/>
            <a:ext cx="1524000" cy="609600"/>
          </a:xfrm>
          <a:prstGeom prst="wedgeRoundRectCallout">
            <a:avLst>
              <a:gd name="adj1" fmla="val -161981"/>
              <a:gd name="adj2" fmla="val -89583"/>
              <a:gd name="adj3" fmla="val 16667"/>
            </a:avLst>
          </a:prstGeom>
          <a:gradFill rotWithShape="1">
            <a:gsLst>
              <a:gs pos="0">
                <a:srgbClr val="FF0000"/>
              </a:gs>
              <a:gs pos="100000">
                <a:srgbClr val="FFFF0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400" b="1">
                <a:solidFill>
                  <a:srgbClr val="0000FF"/>
                </a:solidFill>
                <a:latin typeface="Arial" pitchFamily="34" charset="0"/>
              </a:rPr>
              <a:t>Bảng tay!</a:t>
            </a:r>
          </a:p>
        </p:txBody>
      </p:sp>
      <p:sp>
        <p:nvSpPr>
          <p:cNvPr id="10316" name="Text Box 76"/>
          <p:cNvSpPr txBox="1">
            <a:spLocks noChangeArrowheads="1"/>
          </p:cNvSpPr>
          <p:nvPr/>
        </p:nvSpPr>
        <p:spPr bwMode="auto">
          <a:xfrm>
            <a:off x="762000" y="5532438"/>
            <a:ext cx="838200" cy="760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sz="1400" b="1">
                <a:solidFill>
                  <a:srgbClr val="FFFFFF"/>
                </a:solidFill>
                <a:latin typeface="Arial" pitchFamily="34" charset="0"/>
              </a:rPr>
              <a:t>1 9,7,2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sz="1400" b="1">
                <a:solidFill>
                  <a:srgbClr val="FFFFFF"/>
                </a:solidFill>
                <a:latin typeface="Arial" pitchFamily="34" charset="0"/>
              </a:rPr>
              <a:t>   2 3 2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sz="1400" b="1">
                <a:solidFill>
                  <a:srgbClr val="FFFFFF"/>
                </a:solidFill>
                <a:latin typeface="Arial" pitchFamily="34" charset="0"/>
              </a:rPr>
              <a:t>      0 0     </a:t>
            </a:r>
          </a:p>
        </p:txBody>
      </p:sp>
      <p:sp>
        <p:nvSpPr>
          <p:cNvPr id="10317" name="Text Box 77"/>
          <p:cNvSpPr txBox="1">
            <a:spLocks noChangeArrowheads="1"/>
          </p:cNvSpPr>
          <p:nvPr/>
        </p:nvSpPr>
        <p:spPr bwMode="auto">
          <a:xfrm>
            <a:off x="1600200" y="5532438"/>
            <a:ext cx="8382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sz="1400" b="1">
                <a:solidFill>
                  <a:srgbClr val="FFFFFF"/>
                </a:solidFill>
                <a:latin typeface="Arial" pitchFamily="34" charset="0"/>
              </a:rPr>
              <a:t>5,8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sz="1400" b="1">
                <a:solidFill>
                  <a:srgbClr val="FFFFFF"/>
                </a:solidFill>
                <a:latin typeface="Arial" pitchFamily="34" charset="0"/>
              </a:rPr>
              <a:t>3,4   </a:t>
            </a:r>
          </a:p>
        </p:txBody>
      </p:sp>
      <p:sp>
        <p:nvSpPr>
          <p:cNvPr id="10318" name="Line 78"/>
          <p:cNvSpPr>
            <a:spLocks noChangeShapeType="1"/>
          </p:cNvSpPr>
          <p:nvPr/>
        </p:nvSpPr>
        <p:spPr bwMode="auto">
          <a:xfrm>
            <a:off x="1524000" y="5551488"/>
            <a:ext cx="0" cy="895350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319" name="Line 79"/>
          <p:cNvSpPr>
            <a:spLocks noChangeShapeType="1"/>
          </p:cNvSpPr>
          <p:nvPr/>
        </p:nvSpPr>
        <p:spPr bwMode="auto">
          <a:xfrm>
            <a:off x="1524000" y="5827713"/>
            <a:ext cx="533400" cy="0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320" name="Text Box 80"/>
          <p:cNvSpPr txBox="1">
            <a:spLocks noChangeArrowheads="1"/>
          </p:cNvSpPr>
          <p:nvPr/>
        </p:nvSpPr>
        <p:spPr bwMode="auto">
          <a:xfrm>
            <a:off x="1052513" y="5618163"/>
            <a:ext cx="228600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050" b="1">
                <a:solidFill>
                  <a:srgbClr val="FFFF00"/>
                </a:solidFill>
                <a:latin typeface="Arial" charset="0"/>
              </a:rPr>
              <a:t>\</a:t>
            </a:r>
          </a:p>
        </p:txBody>
      </p:sp>
      <p:sp>
        <p:nvSpPr>
          <p:cNvPr id="10326" name="Text Box 86"/>
          <p:cNvSpPr txBox="1">
            <a:spLocks noChangeArrowheads="1"/>
          </p:cNvSpPr>
          <p:nvPr/>
        </p:nvSpPr>
        <p:spPr bwMode="auto">
          <a:xfrm>
            <a:off x="1738313" y="5624513"/>
            <a:ext cx="228600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050" b="1">
                <a:solidFill>
                  <a:srgbClr val="FFFF00"/>
                </a:solidFill>
                <a:latin typeface="Arial" charset="0"/>
              </a:rPr>
              <a:t>\</a:t>
            </a:r>
          </a:p>
        </p:txBody>
      </p:sp>
      <p:sp>
        <p:nvSpPr>
          <p:cNvPr id="9255" name="Text Box 97"/>
          <p:cNvSpPr txBox="1">
            <a:spLocks noChangeArrowheads="1"/>
          </p:cNvSpPr>
          <p:nvPr/>
        </p:nvSpPr>
        <p:spPr bwMode="auto">
          <a:xfrm>
            <a:off x="1752600" y="533400"/>
            <a:ext cx="6096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800" b="1" u="sng">
                <a:solidFill>
                  <a:schemeClr val="bg1"/>
                </a:solidFill>
                <a:latin typeface="Arial" pitchFamily="34" charset="0"/>
              </a:rPr>
              <a:t>Toán:</a:t>
            </a:r>
            <a:r>
              <a:rPr lang="en-US" sz="1400">
                <a:latin typeface="Arial" pitchFamily="34" charset="0"/>
              </a:rPr>
              <a:t> </a:t>
            </a:r>
            <a:r>
              <a:rPr lang="en-US" sz="1400" b="1">
                <a:solidFill>
                  <a:srgbClr val="FFFF00"/>
                </a:solidFill>
                <a:latin typeface="Arial" pitchFamily="34" charset="0"/>
              </a:rPr>
              <a:t>CHIA MỘT SỐ THẬP PHÂN CHO MỘT SỐ THẬP PHÂN</a:t>
            </a:r>
          </a:p>
        </p:txBody>
      </p:sp>
      <p:sp>
        <p:nvSpPr>
          <p:cNvPr id="9256" name="Text Box 98"/>
          <p:cNvSpPr txBox="1">
            <a:spLocks noChangeArrowheads="1"/>
          </p:cNvSpPr>
          <p:nvPr/>
        </p:nvSpPr>
        <p:spPr bwMode="auto">
          <a:xfrm>
            <a:off x="4191000" y="914400"/>
            <a:ext cx="14478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400" b="1">
                <a:solidFill>
                  <a:srgbClr val="E7F620"/>
                </a:solidFill>
                <a:latin typeface="Arial" pitchFamily="34" charset="0"/>
                <a:sym typeface="Wingdings" pitchFamily="2" charset="2"/>
              </a:rPr>
              <a:t></a:t>
            </a:r>
          </a:p>
        </p:txBody>
      </p:sp>
      <p:sp>
        <p:nvSpPr>
          <p:cNvPr id="9257" name="Line 99"/>
          <p:cNvSpPr>
            <a:spLocks noChangeShapeType="1"/>
          </p:cNvSpPr>
          <p:nvPr/>
        </p:nvSpPr>
        <p:spPr bwMode="auto">
          <a:xfrm>
            <a:off x="5029200" y="1143000"/>
            <a:ext cx="3886200" cy="0"/>
          </a:xfrm>
          <a:prstGeom prst="line">
            <a:avLst/>
          </a:prstGeom>
          <a:noFill/>
          <a:ln w="76200">
            <a:pattFill prst="solidDmnd">
              <a:fgClr>
                <a:schemeClr val="bg1"/>
              </a:fgClr>
              <a:bgClr>
                <a:srgbClr val="FF00FF"/>
              </a:bgClr>
            </a:patt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58" name="Line 100"/>
          <p:cNvSpPr>
            <a:spLocks noChangeShapeType="1"/>
          </p:cNvSpPr>
          <p:nvPr/>
        </p:nvSpPr>
        <p:spPr bwMode="auto">
          <a:xfrm>
            <a:off x="304800" y="1143000"/>
            <a:ext cx="3886200" cy="0"/>
          </a:xfrm>
          <a:prstGeom prst="line">
            <a:avLst/>
          </a:prstGeom>
          <a:noFill/>
          <a:ln w="76200">
            <a:pattFill prst="solidDmnd">
              <a:fgClr>
                <a:srgbClr val="FFFFFF"/>
              </a:fgClr>
              <a:bgClr>
                <a:srgbClr val="FF00FF"/>
              </a:bgClr>
            </a:patt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342" name="Oval 102"/>
          <p:cNvSpPr>
            <a:spLocks noChangeArrowheads="1"/>
          </p:cNvSpPr>
          <p:nvPr/>
        </p:nvSpPr>
        <p:spPr bwMode="auto">
          <a:xfrm>
            <a:off x="533400" y="4710113"/>
            <a:ext cx="1828800" cy="471487"/>
          </a:xfrm>
          <a:prstGeom prst="ellipse">
            <a:avLst/>
          </a:prstGeom>
          <a:noFill/>
          <a:ln w="57150">
            <a:solidFill>
              <a:srgbClr val="FF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600">
              <a:latin typeface="Arial" pitchFamily="34" charset="0"/>
            </a:endParaRPr>
          </a:p>
        </p:txBody>
      </p:sp>
      <p:sp>
        <p:nvSpPr>
          <p:cNvPr id="10345" name="Oval 105"/>
          <p:cNvSpPr>
            <a:spLocks noChangeArrowheads="1"/>
          </p:cNvSpPr>
          <p:nvPr/>
        </p:nvSpPr>
        <p:spPr bwMode="auto">
          <a:xfrm>
            <a:off x="609600" y="5334000"/>
            <a:ext cx="1828800" cy="1143000"/>
          </a:xfrm>
          <a:prstGeom prst="ellipse">
            <a:avLst/>
          </a:prstGeom>
          <a:noFill/>
          <a:ln w="57150">
            <a:solidFill>
              <a:srgbClr val="FF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600">
              <a:latin typeface="Arial" pitchFamily="34" charset="0"/>
            </a:endParaRPr>
          </a:p>
        </p:txBody>
      </p:sp>
      <p:sp>
        <p:nvSpPr>
          <p:cNvPr id="10346" name="AutoShape 106"/>
          <p:cNvSpPr>
            <a:spLocks noChangeArrowheads="1"/>
          </p:cNvSpPr>
          <p:nvPr/>
        </p:nvSpPr>
        <p:spPr bwMode="auto">
          <a:xfrm>
            <a:off x="3200400" y="5486400"/>
            <a:ext cx="1524000" cy="609600"/>
          </a:xfrm>
          <a:prstGeom prst="wedgeRoundRectCallout">
            <a:avLst>
              <a:gd name="adj1" fmla="val -107500"/>
              <a:gd name="adj2" fmla="val 35417"/>
              <a:gd name="adj3" fmla="val 16667"/>
            </a:avLst>
          </a:prstGeom>
          <a:gradFill rotWithShape="1">
            <a:gsLst>
              <a:gs pos="0">
                <a:srgbClr val="FF0000"/>
              </a:gs>
              <a:gs pos="100000">
                <a:srgbClr val="FFFF0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400" b="1">
                <a:solidFill>
                  <a:srgbClr val="0000FF"/>
                </a:solidFill>
                <a:latin typeface="Arial" pitchFamily="34" charset="0"/>
              </a:rPr>
              <a:t>Kết quả </a:t>
            </a:r>
            <a:r>
              <a:rPr lang="vi-VN" sz="1400" b="1">
                <a:solidFill>
                  <a:srgbClr val="0000FF"/>
                </a:solidFill>
                <a:latin typeface="Arial" pitchFamily="34" charset="0"/>
              </a:rPr>
              <a:t>đ</a:t>
            </a:r>
            <a:r>
              <a:rPr lang="en-US" sz="1400" b="1">
                <a:solidFill>
                  <a:srgbClr val="0000FF"/>
                </a:solidFill>
                <a:latin typeface="Arial" pitchFamily="34" charset="0"/>
              </a:rPr>
              <a:t>úng</a:t>
            </a:r>
          </a:p>
        </p:txBody>
      </p:sp>
      <p:sp>
        <p:nvSpPr>
          <p:cNvPr id="9262" name="Text Box 107"/>
          <p:cNvSpPr txBox="1">
            <a:spLocks noChangeArrowheads="1"/>
          </p:cNvSpPr>
          <p:nvPr/>
        </p:nvSpPr>
        <p:spPr bwMode="auto">
          <a:xfrm>
            <a:off x="138113" y="2743200"/>
            <a:ext cx="4572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>
                <a:solidFill>
                  <a:srgbClr val="FFFFFF"/>
                </a:solidFill>
                <a:latin typeface="Arial" pitchFamily="34" charset="0"/>
              </a:rPr>
              <a:t>O</a:t>
            </a:r>
          </a:p>
        </p:txBody>
      </p:sp>
      <p:sp>
        <p:nvSpPr>
          <p:cNvPr id="9263" name="Text Box 108"/>
          <p:cNvSpPr txBox="1">
            <a:spLocks noChangeArrowheads="1"/>
          </p:cNvSpPr>
          <p:nvPr/>
        </p:nvSpPr>
        <p:spPr bwMode="auto">
          <a:xfrm>
            <a:off x="138113" y="1524000"/>
            <a:ext cx="4572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>
                <a:solidFill>
                  <a:srgbClr val="FFFFFF"/>
                </a:solidFill>
                <a:latin typeface="Arial" pitchFamily="34" charset="0"/>
              </a:rPr>
              <a:t>B</a:t>
            </a:r>
          </a:p>
        </p:txBody>
      </p:sp>
      <p:sp>
        <p:nvSpPr>
          <p:cNvPr id="9264" name="Text Box 109"/>
          <p:cNvSpPr txBox="1">
            <a:spLocks noChangeArrowheads="1"/>
          </p:cNvSpPr>
          <p:nvPr/>
        </p:nvSpPr>
        <p:spPr bwMode="auto">
          <a:xfrm>
            <a:off x="152400" y="3519488"/>
            <a:ext cx="4572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>
                <a:solidFill>
                  <a:srgbClr val="FFFFFF"/>
                </a:solidFill>
                <a:latin typeface="Arial" pitchFamily="34" charset="0"/>
              </a:rPr>
              <a:t>V</a:t>
            </a:r>
          </a:p>
        </p:txBody>
      </p:sp>
      <p:sp>
        <p:nvSpPr>
          <p:cNvPr id="9265" name="Text Box 110"/>
          <p:cNvSpPr txBox="1">
            <a:spLocks noChangeArrowheads="1"/>
          </p:cNvSpPr>
          <p:nvPr/>
        </p:nvSpPr>
        <p:spPr bwMode="auto">
          <a:xfrm>
            <a:off x="138113" y="3138488"/>
            <a:ext cx="4572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>
                <a:solidFill>
                  <a:srgbClr val="FFFFFF"/>
                </a:solidFill>
                <a:latin typeface="Arial" pitchFamily="34" charset="0"/>
              </a:rPr>
              <a:t>S</a:t>
            </a:r>
          </a:p>
        </p:txBody>
      </p:sp>
      <p:sp>
        <p:nvSpPr>
          <p:cNvPr id="9266" name="Text Box 111"/>
          <p:cNvSpPr txBox="1">
            <a:spLocks noChangeArrowheads="1"/>
          </p:cNvSpPr>
          <p:nvPr/>
        </p:nvSpPr>
        <p:spPr bwMode="auto">
          <a:xfrm>
            <a:off x="138113" y="2376488"/>
            <a:ext cx="4572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>
                <a:solidFill>
                  <a:srgbClr val="FFFFFF"/>
                </a:solidFill>
                <a:latin typeface="Arial" pitchFamily="34" charset="0"/>
              </a:rPr>
              <a:t>N</a:t>
            </a:r>
          </a:p>
        </p:txBody>
      </p:sp>
      <p:sp>
        <p:nvSpPr>
          <p:cNvPr id="9267" name="Text Box 112"/>
          <p:cNvSpPr txBox="1">
            <a:spLocks noChangeArrowheads="1"/>
          </p:cNvSpPr>
          <p:nvPr/>
        </p:nvSpPr>
        <p:spPr bwMode="auto">
          <a:xfrm>
            <a:off x="138113" y="1995488"/>
            <a:ext cx="4572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>
                <a:solidFill>
                  <a:srgbClr val="FFFFFF"/>
                </a:solidFill>
                <a:latin typeface="Arial" pitchFamily="34" charset="0"/>
              </a:rPr>
              <a:t>Đ</a:t>
            </a:r>
          </a:p>
        </p:txBody>
      </p:sp>
      <p:sp>
        <p:nvSpPr>
          <p:cNvPr id="10356" name="Oval 116"/>
          <p:cNvSpPr>
            <a:spLocks noChangeArrowheads="1"/>
          </p:cNvSpPr>
          <p:nvPr/>
        </p:nvSpPr>
        <p:spPr bwMode="auto">
          <a:xfrm>
            <a:off x="109538" y="1981200"/>
            <a:ext cx="381000" cy="381000"/>
          </a:xfrm>
          <a:prstGeom prst="ellips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600">
              <a:latin typeface="Arial" pitchFamily="34" charset="0"/>
            </a:endParaRPr>
          </a:p>
        </p:txBody>
      </p:sp>
      <p:sp>
        <p:nvSpPr>
          <p:cNvPr id="10357" name="Oval 117"/>
          <p:cNvSpPr>
            <a:spLocks noChangeArrowheads="1"/>
          </p:cNvSpPr>
          <p:nvPr/>
        </p:nvSpPr>
        <p:spPr bwMode="auto">
          <a:xfrm>
            <a:off x="123825" y="1504950"/>
            <a:ext cx="381000" cy="381000"/>
          </a:xfrm>
          <a:prstGeom prst="ellips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600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repeatCount="indefinite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10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" dur="80"/>
                                        <p:tgtEl>
                                          <p:spTgt spid="1029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1" dur="80"/>
                                        <p:tgtEl>
                                          <p:spTgt spid="1029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80"/>
                                        <p:tgtEl>
                                          <p:spTgt spid="1029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5" dur="80"/>
                                        <p:tgtEl>
                                          <p:spTgt spid="1028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6" dur="80"/>
                                        <p:tgtEl>
                                          <p:spTgt spid="1028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80"/>
                                        <p:tgtEl>
                                          <p:spTgt spid="1028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9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1029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1029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1029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02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02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" dur="500"/>
                                        <p:tgtEl>
                                          <p:spTgt spid="103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03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3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10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1" presetClass="entr" presetSubtype="4" repeatCount="indefinite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0" dur="2000"/>
                                        <p:tgtEl>
                                          <p:spTgt spid="10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03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03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03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03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03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03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03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03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03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03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03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03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53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8" dur="500"/>
                                        <p:tgtEl>
                                          <p:spTgt spid="103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/>
                                        <p:tgtEl>
                                          <p:spTgt spid="103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0" dur="500"/>
                                        <p:tgtEl>
                                          <p:spTgt spid="103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53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3" dur="500"/>
                                        <p:tgtEl>
                                          <p:spTgt spid="102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/>
                                        <p:tgtEl>
                                          <p:spTgt spid="102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5" dur="500"/>
                                        <p:tgtEl>
                                          <p:spTgt spid="102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103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03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900" decel="100000" fill="hold"/>
                                        <p:tgtEl>
                                          <p:spTgt spid="103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03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103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03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900" decel="100000" fill="hold"/>
                                        <p:tgtEl>
                                          <p:spTgt spid="103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03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0" dur="500"/>
                                        <p:tgtEl>
                                          <p:spTgt spid="103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89" grpId="0"/>
      <p:bldP spid="10292" grpId="0"/>
      <p:bldP spid="10293" grpId="0" animBg="1"/>
      <p:bldP spid="10316" grpId="0"/>
      <p:bldP spid="10317" grpId="0"/>
      <p:bldP spid="10318" grpId="0" animBg="1"/>
      <p:bldP spid="10319" grpId="0" animBg="1"/>
      <p:bldP spid="10320" grpId="0"/>
      <p:bldP spid="10326" grpId="0"/>
      <p:bldP spid="10342" grpId="0" animBg="1"/>
      <p:bldP spid="10342" grpId="1" animBg="1"/>
      <p:bldP spid="10345" grpId="0" animBg="1"/>
      <p:bldP spid="10346" grpId="0" animBg="1"/>
      <p:bldP spid="10356" grpId="0" animBg="1"/>
      <p:bldP spid="10356" grpId="1" animBg="1"/>
      <p:bldP spid="10357" grpId="0" animBg="1"/>
      <p:bldP spid="10357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5"/>
          <p:cNvSpPr txBox="1">
            <a:spLocks noChangeArrowheads="1"/>
          </p:cNvSpPr>
          <p:nvPr/>
        </p:nvSpPr>
        <p:spPr bwMode="auto">
          <a:xfrm>
            <a:off x="609600" y="1371600"/>
            <a:ext cx="11430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sz="1400" b="1">
                <a:solidFill>
                  <a:srgbClr val="FFFF00"/>
                </a:solidFill>
                <a:latin typeface="Arial" pitchFamily="34" charset="0"/>
              </a:rPr>
              <a:t>a) Ví dụ 1: </a:t>
            </a:r>
          </a:p>
        </p:txBody>
      </p:sp>
      <p:sp>
        <p:nvSpPr>
          <p:cNvPr id="10243" name="Text Box 8"/>
          <p:cNvSpPr txBox="1">
            <a:spLocks noChangeArrowheads="1"/>
          </p:cNvSpPr>
          <p:nvPr/>
        </p:nvSpPr>
        <p:spPr bwMode="auto">
          <a:xfrm>
            <a:off x="1828800" y="1371600"/>
            <a:ext cx="7620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>
                <a:solidFill>
                  <a:srgbClr val="FFFFFF"/>
                </a:solidFill>
                <a:latin typeface="Arial" pitchFamily="34" charset="0"/>
              </a:rPr>
              <a:t>2 3,5 6</a:t>
            </a:r>
          </a:p>
        </p:txBody>
      </p:sp>
      <p:sp>
        <p:nvSpPr>
          <p:cNvPr id="10244" name="Line 9"/>
          <p:cNvSpPr>
            <a:spLocks noChangeShapeType="1"/>
          </p:cNvSpPr>
          <p:nvPr/>
        </p:nvSpPr>
        <p:spPr bwMode="auto">
          <a:xfrm>
            <a:off x="2590800" y="1447800"/>
            <a:ext cx="0" cy="914400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45" name="Line 10"/>
          <p:cNvSpPr>
            <a:spLocks noChangeShapeType="1"/>
          </p:cNvSpPr>
          <p:nvPr/>
        </p:nvSpPr>
        <p:spPr bwMode="auto">
          <a:xfrm>
            <a:off x="2590800" y="1709738"/>
            <a:ext cx="762000" cy="0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46" name="Text Box 11"/>
          <p:cNvSpPr txBox="1">
            <a:spLocks noChangeArrowheads="1"/>
          </p:cNvSpPr>
          <p:nvPr/>
        </p:nvSpPr>
        <p:spPr bwMode="auto">
          <a:xfrm>
            <a:off x="2667000" y="1371600"/>
            <a:ext cx="6858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>
                <a:solidFill>
                  <a:srgbClr val="FFFFFF"/>
                </a:solidFill>
                <a:latin typeface="Arial" pitchFamily="34" charset="0"/>
              </a:rPr>
              <a:t>6,2</a:t>
            </a:r>
          </a:p>
        </p:txBody>
      </p:sp>
      <p:sp>
        <p:nvSpPr>
          <p:cNvPr id="10247" name="Text Box 12"/>
          <p:cNvSpPr txBox="1">
            <a:spLocks noChangeArrowheads="1"/>
          </p:cNvSpPr>
          <p:nvPr/>
        </p:nvSpPr>
        <p:spPr bwMode="auto">
          <a:xfrm>
            <a:off x="1828800" y="1676400"/>
            <a:ext cx="7620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>
                <a:solidFill>
                  <a:srgbClr val="FFFFFF"/>
                </a:solidFill>
                <a:latin typeface="Arial" pitchFamily="34" charset="0"/>
              </a:rPr>
              <a:t>   4 9 6</a:t>
            </a:r>
          </a:p>
        </p:txBody>
      </p:sp>
      <p:sp>
        <p:nvSpPr>
          <p:cNvPr id="10248" name="Text Box 13"/>
          <p:cNvSpPr txBox="1">
            <a:spLocks noChangeArrowheads="1"/>
          </p:cNvSpPr>
          <p:nvPr/>
        </p:nvSpPr>
        <p:spPr bwMode="auto">
          <a:xfrm>
            <a:off x="1828800" y="1981200"/>
            <a:ext cx="7620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>
                <a:solidFill>
                  <a:srgbClr val="FFFFFF"/>
                </a:solidFill>
                <a:latin typeface="Arial" pitchFamily="34" charset="0"/>
              </a:rPr>
              <a:t>         0</a:t>
            </a:r>
          </a:p>
        </p:txBody>
      </p:sp>
      <p:sp>
        <p:nvSpPr>
          <p:cNvPr id="10249" name="Text Box 14"/>
          <p:cNvSpPr txBox="1">
            <a:spLocks noChangeArrowheads="1"/>
          </p:cNvSpPr>
          <p:nvPr/>
        </p:nvSpPr>
        <p:spPr bwMode="auto">
          <a:xfrm>
            <a:off x="2590800" y="1752600"/>
            <a:ext cx="3048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>
                <a:solidFill>
                  <a:srgbClr val="FFFFFF"/>
                </a:solidFill>
                <a:latin typeface="Arial" pitchFamily="34" charset="0"/>
              </a:rPr>
              <a:t>3</a:t>
            </a:r>
          </a:p>
        </p:txBody>
      </p:sp>
      <p:sp>
        <p:nvSpPr>
          <p:cNvPr id="10250" name="Text Box 15"/>
          <p:cNvSpPr txBox="1">
            <a:spLocks noChangeArrowheads="1"/>
          </p:cNvSpPr>
          <p:nvPr/>
        </p:nvSpPr>
        <p:spPr bwMode="auto">
          <a:xfrm>
            <a:off x="2743200" y="1752600"/>
            <a:ext cx="3048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>
                <a:solidFill>
                  <a:srgbClr val="FFFFFF"/>
                </a:solidFill>
                <a:latin typeface="Arial" pitchFamily="34" charset="0"/>
              </a:rPr>
              <a:t>8</a:t>
            </a:r>
          </a:p>
        </p:txBody>
      </p:sp>
      <p:sp>
        <p:nvSpPr>
          <p:cNvPr id="10251" name="Text Box 16"/>
          <p:cNvSpPr txBox="1">
            <a:spLocks noChangeArrowheads="1"/>
          </p:cNvSpPr>
          <p:nvPr/>
        </p:nvSpPr>
        <p:spPr bwMode="auto">
          <a:xfrm>
            <a:off x="2895600" y="1752600"/>
            <a:ext cx="5334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>
                <a:solidFill>
                  <a:srgbClr val="FFFFFF"/>
                </a:solidFill>
                <a:latin typeface="Arial" pitchFamily="34" charset="0"/>
              </a:rPr>
              <a:t>(kg)</a:t>
            </a:r>
          </a:p>
        </p:txBody>
      </p:sp>
      <p:sp>
        <p:nvSpPr>
          <p:cNvPr id="14348" name="Text Box 17"/>
          <p:cNvSpPr txBox="1">
            <a:spLocks noChangeArrowheads="1"/>
          </p:cNvSpPr>
          <p:nvPr/>
        </p:nvSpPr>
        <p:spPr bwMode="auto">
          <a:xfrm>
            <a:off x="2119313" y="1525588"/>
            <a:ext cx="228600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050" b="1">
                <a:solidFill>
                  <a:srgbClr val="FFFF00"/>
                </a:solidFill>
                <a:latin typeface="Arial" charset="0"/>
              </a:rPr>
              <a:t>\</a:t>
            </a:r>
          </a:p>
        </p:txBody>
      </p:sp>
      <p:sp>
        <p:nvSpPr>
          <p:cNvPr id="10253" name="Text Box 18"/>
          <p:cNvSpPr txBox="1">
            <a:spLocks noChangeArrowheads="1"/>
          </p:cNvSpPr>
          <p:nvPr/>
        </p:nvSpPr>
        <p:spPr bwMode="auto">
          <a:xfrm>
            <a:off x="2252663" y="1371600"/>
            <a:ext cx="2286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>
                <a:solidFill>
                  <a:srgbClr val="FFFF00"/>
                </a:solidFill>
                <a:latin typeface="Arial" pitchFamily="34" charset="0"/>
              </a:rPr>
              <a:t>,</a:t>
            </a:r>
          </a:p>
        </p:txBody>
      </p:sp>
      <p:sp>
        <p:nvSpPr>
          <p:cNvPr id="14350" name="Text Box 19"/>
          <p:cNvSpPr txBox="1">
            <a:spLocks noChangeArrowheads="1"/>
          </p:cNvSpPr>
          <p:nvPr/>
        </p:nvSpPr>
        <p:spPr bwMode="auto">
          <a:xfrm>
            <a:off x="2805113" y="1524000"/>
            <a:ext cx="228600" cy="26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050" b="1">
                <a:solidFill>
                  <a:srgbClr val="FFFF00"/>
                </a:solidFill>
                <a:latin typeface="Arial" charset="0"/>
              </a:rPr>
              <a:t>\</a:t>
            </a:r>
          </a:p>
        </p:txBody>
      </p:sp>
      <p:sp>
        <p:nvSpPr>
          <p:cNvPr id="10255" name="Text Box 20"/>
          <p:cNvSpPr txBox="1">
            <a:spLocks noChangeArrowheads="1"/>
          </p:cNvSpPr>
          <p:nvPr/>
        </p:nvSpPr>
        <p:spPr bwMode="auto">
          <a:xfrm>
            <a:off x="2681288" y="1752600"/>
            <a:ext cx="2286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>
                <a:solidFill>
                  <a:srgbClr val="FFFF00"/>
                </a:solidFill>
                <a:latin typeface="Arial" pitchFamily="34" charset="0"/>
              </a:rPr>
              <a:t>,</a:t>
            </a:r>
          </a:p>
        </p:txBody>
      </p:sp>
      <p:sp>
        <p:nvSpPr>
          <p:cNvPr id="10256" name="Text Box 26"/>
          <p:cNvSpPr txBox="1">
            <a:spLocks noChangeArrowheads="1"/>
          </p:cNvSpPr>
          <p:nvPr/>
        </p:nvSpPr>
        <p:spPr bwMode="auto">
          <a:xfrm>
            <a:off x="4691063" y="1371600"/>
            <a:ext cx="11430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400" b="1">
                <a:solidFill>
                  <a:srgbClr val="FFFF00"/>
                </a:solidFill>
                <a:latin typeface="Arial" pitchFamily="34" charset="0"/>
              </a:rPr>
              <a:t>b) Ví dụ 2:</a:t>
            </a:r>
            <a:endParaRPr lang="en-US" sz="1400" b="1">
              <a:solidFill>
                <a:srgbClr val="FFFF00"/>
              </a:solidFill>
              <a:latin typeface="Arial" pitchFamily="34" charset="0"/>
              <a:sym typeface="Symbol" pitchFamily="18" charset="2"/>
            </a:endParaRPr>
          </a:p>
        </p:txBody>
      </p:sp>
      <p:sp>
        <p:nvSpPr>
          <p:cNvPr id="10257" name="Text Box 27"/>
          <p:cNvSpPr txBox="1">
            <a:spLocks noChangeArrowheads="1"/>
          </p:cNvSpPr>
          <p:nvPr/>
        </p:nvSpPr>
        <p:spPr bwMode="auto">
          <a:xfrm>
            <a:off x="6062663" y="1371600"/>
            <a:ext cx="16002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400" b="1">
                <a:solidFill>
                  <a:srgbClr val="FFFF00"/>
                </a:solidFill>
                <a:latin typeface="Arial" pitchFamily="34" charset="0"/>
              </a:rPr>
              <a:t>82,55 : 1,27 = ?</a:t>
            </a:r>
            <a:endParaRPr lang="en-US" sz="1400" b="1">
              <a:solidFill>
                <a:srgbClr val="FFFF00"/>
              </a:solidFill>
              <a:latin typeface="Arial" pitchFamily="34" charset="0"/>
              <a:sym typeface="Symbol" pitchFamily="18" charset="2"/>
            </a:endParaRPr>
          </a:p>
        </p:txBody>
      </p:sp>
      <p:sp>
        <p:nvSpPr>
          <p:cNvPr id="10258" name="Text Box 28"/>
          <p:cNvSpPr txBox="1">
            <a:spLocks noChangeArrowheads="1"/>
          </p:cNvSpPr>
          <p:nvPr/>
        </p:nvSpPr>
        <p:spPr bwMode="auto">
          <a:xfrm>
            <a:off x="6096000" y="1733550"/>
            <a:ext cx="10668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>
                <a:solidFill>
                  <a:srgbClr val="FFFFFF"/>
                </a:solidFill>
                <a:latin typeface="Arial" pitchFamily="34" charset="0"/>
              </a:rPr>
              <a:t>8 2,5 5</a:t>
            </a:r>
          </a:p>
        </p:txBody>
      </p:sp>
      <p:sp>
        <p:nvSpPr>
          <p:cNvPr id="10259" name="Line 29"/>
          <p:cNvSpPr>
            <a:spLocks noChangeShapeType="1"/>
          </p:cNvSpPr>
          <p:nvPr/>
        </p:nvSpPr>
        <p:spPr bwMode="auto">
          <a:xfrm>
            <a:off x="6858000" y="1843088"/>
            <a:ext cx="0" cy="762000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60" name="Line 30"/>
          <p:cNvSpPr>
            <a:spLocks noChangeShapeType="1"/>
          </p:cNvSpPr>
          <p:nvPr/>
        </p:nvSpPr>
        <p:spPr bwMode="auto">
          <a:xfrm>
            <a:off x="6858000" y="2071688"/>
            <a:ext cx="609600" cy="0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61" name="Text Box 31"/>
          <p:cNvSpPr txBox="1">
            <a:spLocks noChangeArrowheads="1"/>
          </p:cNvSpPr>
          <p:nvPr/>
        </p:nvSpPr>
        <p:spPr bwMode="auto">
          <a:xfrm>
            <a:off x="6891338" y="1719263"/>
            <a:ext cx="7620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>
                <a:solidFill>
                  <a:srgbClr val="FFFFFF"/>
                </a:solidFill>
                <a:latin typeface="Arial" pitchFamily="34" charset="0"/>
              </a:rPr>
              <a:t>1,2 7</a:t>
            </a:r>
          </a:p>
        </p:txBody>
      </p:sp>
      <p:sp>
        <p:nvSpPr>
          <p:cNvPr id="10262" name="Text Box 32"/>
          <p:cNvSpPr txBox="1">
            <a:spLocks noChangeArrowheads="1"/>
          </p:cNvSpPr>
          <p:nvPr/>
        </p:nvSpPr>
        <p:spPr bwMode="auto">
          <a:xfrm>
            <a:off x="6096000" y="2071688"/>
            <a:ext cx="7620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>
                <a:solidFill>
                  <a:srgbClr val="FFFFFF"/>
                </a:solidFill>
                <a:latin typeface="Arial" pitchFamily="34" charset="0"/>
              </a:rPr>
              <a:t>   6 3 5</a:t>
            </a:r>
          </a:p>
        </p:txBody>
      </p:sp>
      <p:sp>
        <p:nvSpPr>
          <p:cNvPr id="10263" name="Text Box 33"/>
          <p:cNvSpPr txBox="1">
            <a:spLocks noChangeArrowheads="1"/>
          </p:cNvSpPr>
          <p:nvPr/>
        </p:nvSpPr>
        <p:spPr bwMode="auto">
          <a:xfrm>
            <a:off x="6096000" y="2376488"/>
            <a:ext cx="9144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>
                <a:solidFill>
                  <a:srgbClr val="FFFFFF"/>
                </a:solidFill>
                <a:latin typeface="Arial" pitchFamily="34" charset="0"/>
              </a:rPr>
              <a:t>         0</a:t>
            </a:r>
          </a:p>
        </p:txBody>
      </p:sp>
      <p:sp>
        <p:nvSpPr>
          <p:cNvPr id="10264" name="Text Box 34"/>
          <p:cNvSpPr txBox="1">
            <a:spLocks noChangeArrowheads="1"/>
          </p:cNvSpPr>
          <p:nvPr/>
        </p:nvSpPr>
        <p:spPr bwMode="auto">
          <a:xfrm>
            <a:off x="6934200" y="2147888"/>
            <a:ext cx="5334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>
                <a:solidFill>
                  <a:srgbClr val="FFFFFF"/>
                </a:solidFill>
                <a:latin typeface="Arial" pitchFamily="34" charset="0"/>
              </a:rPr>
              <a:t>65</a:t>
            </a:r>
          </a:p>
        </p:txBody>
      </p:sp>
      <p:sp>
        <p:nvSpPr>
          <p:cNvPr id="14361" name="Text Box 35"/>
          <p:cNvSpPr txBox="1">
            <a:spLocks noChangeArrowheads="1"/>
          </p:cNvSpPr>
          <p:nvPr/>
        </p:nvSpPr>
        <p:spPr bwMode="auto">
          <a:xfrm>
            <a:off x="6381750" y="1863725"/>
            <a:ext cx="228600" cy="26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050" b="1">
                <a:solidFill>
                  <a:srgbClr val="FFFF00"/>
                </a:solidFill>
                <a:latin typeface="Arial" charset="0"/>
              </a:rPr>
              <a:t>\</a:t>
            </a:r>
          </a:p>
        </p:txBody>
      </p:sp>
      <p:sp>
        <p:nvSpPr>
          <p:cNvPr id="14362" name="Text Box 36"/>
          <p:cNvSpPr txBox="1">
            <a:spLocks noChangeArrowheads="1"/>
          </p:cNvSpPr>
          <p:nvPr/>
        </p:nvSpPr>
        <p:spPr bwMode="auto">
          <a:xfrm>
            <a:off x="7010400" y="1871663"/>
            <a:ext cx="228600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050" b="1">
                <a:solidFill>
                  <a:srgbClr val="FFFF00"/>
                </a:solidFill>
                <a:latin typeface="Arial" charset="0"/>
              </a:rPr>
              <a:t>\</a:t>
            </a:r>
          </a:p>
        </p:txBody>
      </p:sp>
      <p:sp>
        <p:nvSpPr>
          <p:cNvPr id="10267" name="Text Box 37"/>
          <p:cNvSpPr txBox="1">
            <a:spLocks noChangeArrowheads="1"/>
          </p:cNvSpPr>
          <p:nvPr/>
        </p:nvSpPr>
        <p:spPr bwMode="auto">
          <a:xfrm>
            <a:off x="609600" y="2667000"/>
            <a:ext cx="8077200" cy="1169988"/>
          </a:xfrm>
          <a:prstGeom prst="rect">
            <a:avLst/>
          </a:prstGeom>
          <a:noFill/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u="sng">
                <a:solidFill>
                  <a:srgbClr val="FFFF00"/>
                </a:solidFill>
                <a:latin typeface="Arial" pitchFamily="34" charset="0"/>
              </a:rPr>
              <a:t>Ghi nhớ:</a:t>
            </a:r>
            <a:r>
              <a:rPr lang="en-US" sz="1400" b="1">
                <a:solidFill>
                  <a:schemeClr val="bg1"/>
                </a:solidFill>
                <a:latin typeface="Arial" pitchFamily="34" charset="0"/>
              </a:rPr>
              <a:t> Muốn chia một số thập phân cho một số thập phân ta làm nh</a:t>
            </a:r>
            <a:r>
              <a:rPr lang="vi-VN" sz="1400" b="1">
                <a:solidFill>
                  <a:schemeClr val="bg1"/>
                </a:solidFill>
                <a:latin typeface="Arial" pitchFamily="34" charset="0"/>
              </a:rPr>
              <a:t>ư</a:t>
            </a:r>
            <a:r>
              <a:rPr lang="en-US" sz="1400" b="1">
                <a:solidFill>
                  <a:schemeClr val="bg1"/>
                </a:solidFill>
                <a:latin typeface="Arial" pitchFamily="34" charset="0"/>
              </a:rPr>
              <a:t> sau:</a:t>
            </a:r>
          </a:p>
          <a:p>
            <a:pPr>
              <a:spcBef>
                <a:spcPct val="50000"/>
              </a:spcBef>
            </a:pPr>
            <a:r>
              <a:rPr lang="en-US" sz="1400" b="1">
                <a:solidFill>
                  <a:schemeClr val="bg1"/>
                </a:solidFill>
                <a:latin typeface="Arial" pitchFamily="34" charset="0"/>
              </a:rPr>
              <a:t>- Đếm xem có bao nhiêu chữ số ở phần thập phân của số chia thì chuyển dấu phẩy ở số bị chia sang bên phải bấy nhiêu chữ số.</a:t>
            </a:r>
          </a:p>
          <a:p>
            <a:pPr>
              <a:spcBef>
                <a:spcPct val="50000"/>
              </a:spcBef>
            </a:pPr>
            <a:r>
              <a:rPr lang="en-US" sz="1400" b="1">
                <a:solidFill>
                  <a:schemeClr val="bg1"/>
                </a:solidFill>
                <a:latin typeface="Arial" pitchFamily="34" charset="0"/>
              </a:rPr>
              <a:t>- Bỏ dấu phẩy ở số chia rồi thực hiện phép chia nh</a:t>
            </a:r>
            <a:r>
              <a:rPr lang="vi-VN" sz="1400" b="1">
                <a:solidFill>
                  <a:schemeClr val="bg1"/>
                </a:solidFill>
                <a:latin typeface="Arial" pitchFamily="34" charset="0"/>
              </a:rPr>
              <a:t>ư</a:t>
            </a:r>
            <a:r>
              <a:rPr lang="en-US" sz="1400" b="1">
                <a:solidFill>
                  <a:schemeClr val="bg1"/>
                </a:solidFill>
                <a:latin typeface="Arial" pitchFamily="34" charset="0"/>
              </a:rPr>
              <a:t> chia cho số tự nhiên.</a:t>
            </a:r>
          </a:p>
        </p:txBody>
      </p:sp>
      <p:sp>
        <p:nvSpPr>
          <p:cNvPr id="10268" name="Text Box 38"/>
          <p:cNvSpPr txBox="1">
            <a:spLocks noChangeArrowheads="1"/>
          </p:cNvSpPr>
          <p:nvPr/>
        </p:nvSpPr>
        <p:spPr bwMode="auto">
          <a:xfrm>
            <a:off x="609600" y="2286000"/>
            <a:ext cx="24384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400" b="1">
                <a:solidFill>
                  <a:srgbClr val="FFFF00"/>
                </a:solidFill>
                <a:latin typeface="Arial" pitchFamily="34" charset="0"/>
              </a:rPr>
              <a:t>Vậy 23,56 : 6,2 = 3,8 (kg)</a:t>
            </a:r>
            <a:endParaRPr lang="en-US" sz="1400" b="1">
              <a:solidFill>
                <a:srgbClr val="FFFF00"/>
              </a:solidFill>
              <a:latin typeface="Arial" pitchFamily="34" charset="0"/>
              <a:sym typeface="Symbol" pitchFamily="18" charset="2"/>
            </a:endParaRPr>
          </a:p>
        </p:txBody>
      </p:sp>
      <p:sp>
        <p:nvSpPr>
          <p:cNvPr id="10269" name="Text Box 39"/>
          <p:cNvSpPr txBox="1">
            <a:spLocks noChangeArrowheads="1"/>
          </p:cNvSpPr>
          <p:nvPr/>
        </p:nvSpPr>
        <p:spPr bwMode="auto">
          <a:xfrm>
            <a:off x="762000" y="4343400"/>
            <a:ext cx="23622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>
                <a:solidFill>
                  <a:srgbClr val="FFFFFF"/>
                </a:solidFill>
                <a:latin typeface="Arial" pitchFamily="34" charset="0"/>
              </a:rPr>
              <a:t>Đặt tính rồi tính:</a:t>
            </a:r>
          </a:p>
        </p:txBody>
      </p:sp>
      <p:sp>
        <p:nvSpPr>
          <p:cNvPr id="10270" name="Oval 40"/>
          <p:cNvSpPr>
            <a:spLocks noChangeArrowheads="1"/>
          </p:cNvSpPr>
          <p:nvPr/>
        </p:nvSpPr>
        <p:spPr bwMode="auto">
          <a:xfrm>
            <a:off x="304800" y="4343400"/>
            <a:ext cx="304800" cy="304800"/>
          </a:xfrm>
          <a:prstGeom prst="ellipse">
            <a:avLst/>
          </a:prstGeom>
          <a:solidFill>
            <a:srgbClr val="0000FF"/>
          </a:solidFill>
          <a:ln w="9525">
            <a:solidFill>
              <a:srgbClr val="FFFFFF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>
                <a:solidFill>
                  <a:schemeClr val="bg1"/>
                </a:solidFill>
                <a:latin typeface="Arial" pitchFamily="34" charset="0"/>
              </a:rPr>
              <a:t>1</a:t>
            </a:r>
          </a:p>
        </p:txBody>
      </p:sp>
      <p:sp>
        <p:nvSpPr>
          <p:cNvPr id="10271" name="Text Box 41"/>
          <p:cNvSpPr txBox="1">
            <a:spLocks noChangeArrowheads="1"/>
          </p:cNvSpPr>
          <p:nvPr/>
        </p:nvSpPr>
        <p:spPr bwMode="auto">
          <a:xfrm>
            <a:off x="609600" y="4724400"/>
            <a:ext cx="82296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>
                <a:solidFill>
                  <a:srgbClr val="FFFFFF"/>
                </a:solidFill>
                <a:latin typeface="Arial" pitchFamily="34" charset="0"/>
              </a:rPr>
              <a:t>a) 19,72 : 5,8 ;	     b) 8,216 : 5,2 ;	            c) 12,88 : 0,25 ;	   d) 17,4 : 1,45 .</a:t>
            </a:r>
          </a:p>
        </p:txBody>
      </p:sp>
      <p:sp>
        <p:nvSpPr>
          <p:cNvPr id="23595" name="Text Box 43"/>
          <p:cNvSpPr txBox="1">
            <a:spLocks noChangeArrowheads="1"/>
          </p:cNvSpPr>
          <p:nvPr/>
        </p:nvSpPr>
        <p:spPr bwMode="auto">
          <a:xfrm>
            <a:off x="4876800" y="5181600"/>
            <a:ext cx="13716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>
                <a:solidFill>
                  <a:srgbClr val="FFFFFF"/>
                </a:solidFill>
                <a:latin typeface="Arial" pitchFamily="34" charset="0"/>
              </a:rPr>
              <a:t>1 2,8 8</a:t>
            </a:r>
          </a:p>
        </p:txBody>
      </p:sp>
      <p:sp>
        <p:nvSpPr>
          <p:cNvPr id="23596" name="Line 44"/>
          <p:cNvSpPr>
            <a:spLocks noChangeShapeType="1"/>
          </p:cNvSpPr>
          <p:nvPr/>
        </p:nvSpPr>
        <p:spPr bwMode="auto">
          <a:xfrm>
            <a:off x="6034088" y="5562600"/>
            <a:ext cx="609600" cy="0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597" name="Text Box 45"/>
          <p:cNvSpPr txBox="1">
            <a:spLocks noChangeArrowheads="1"/>
          </p:cNvSpPr>
          <p:nvPr/>
        </p:nvSpPr>
        <p:spPr bwMode="auto">
          <a:xfrm>
            <a:off x="6048375" y="5195888"/>
            <a:ext cx="7620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>
                <a:solidFill>
                  <a:srgbClr val="FFFFFF"/>
                </a:solidFill>
                <a:latin typeface="Arial" pitchFamily="34" charset="0"/>
              </a:rPr>
              <a:t>0,2 5</a:t>
            </a:r>
          </a:p>
        </p:txBody>
      </p:sp>
      <p:sp>
        <p:nvSpPr>
          <p:cNvPr id="23598" name="Text Box 46"/>
          <p:cNvSpPr txBox="1">
            <a:spLocks noChangeArrowheads="1"/>
          </p:cNvSpPr>
          <p:nvPr/>
        </p:nvSpPr>
        <p:spPr bwMode="auto">
          <a:xfrm>
            <a:off x="6034088" y="5519738"/>
            <a:ext cx="7620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>
                <a:solidFill>
                  <a:srgbClr val="FFFFFF"/>
                </a:solidFill>
                <a:latin typeface="Arial" pitchFamily="34" charset="0"/>
              </a:rPr>
              <a:t>51</a:t>
            </a:r>
            <a:r>
              <a:rPr lang="en-US" sz="1400" b="1">
                <a:solidFill>
                  <a:srgbClr val="FFFF00"/>
                </a:solidFill>
                <a:latin typeface="Arial" pitchFamily="34" charset="0"/>
              </a:rPr>
              <a:t>,</a:t>
            </a:r>
            <a:r>
              <a:rPr lang="en-US" sz="1400" b="1">
                <a:solidFill>
                  <a:srgbClr val="FFFFFF"/>
                </a:solidFill>
                <a:latin typeface="Arial" pitchFamily="34" charset="0"/>
              </a:rPr>
              <a:t>52</a:t>
            </a:r>
          </a:p>
        </p:txBody>
      </p:sp>
      <p:sp>
        <p:nvSpPr>
          <p:cNvPr id="23599" name="Text Box 47"/>
          <p:cNvSpPr txBox="1">
            <a:spLocks noChangeArrowheads="1"/>
          </p:cNvSpPr>
          <p:nvPr/>
        </p:nvSpPr>
        <p:spPr bwMode="auto">
          <a:xfrm>
            <a:off x="5162550" y="5319713"/>
            <a:ext cx="228600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050" b="1">
                <a:solidFill>
                  <a:srgbClr val="FFFF00"/>
                </a:solidFill>
                <a:latin typeface="Arial" charset="0"/>
              </a:rPr>
              <a:t>\</a:t>
            </a:r>
          </a:p>
        </p:txBody>
      </p:sp>
      <p:sp>
        <p:nvSpPr>
          <p:cNvPr id="23600" name="Text Box 48"/>
          <p:cNvSpPr txBox="1">
            <a:spLocks noChangeArrowheads="1"/>
          </p:cNvSpPr>
          <p:nvPr/>
        </p:nvSpPr>
        <p:spPr bwMode="auto">
          <a:xfrm>
            <a:off x="6167438" y="5335588"/>
            <a:ext cx="228600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050" b="1">
                <a:solidFill>
                  <a:srgbClr val="FFFF00"/>
                </a:solidFill>
                <a:latin typeface="Arial" charset="0"/>
              </a:rPr>
              <a:t>\</a:t>
            </a:r>
          </a:p>
        </p:txBody>
      </p:sp>
      <p:sp>
        <p:nvSpPr>
          <p:cNvPr id="23601" name="Text Box 49"/>
          <p:cNvSpPr txBox="1">
            <a:spLocks noChangeArrowheads="1"/>
          </p:cNvSpPr>
          <p:nvPr/>
        </p:nvSpPr>
        <p:spPr bwMode="auto">
          <a:xfrm>
            <a:off x="5014913" y="5448300"/>
            <a:ext cx="6381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>
                <a:solidFill>
                  <a:srgbClr val="FFFFFF"/>
                </a:solidFill>
                <a:latin typeface="Arial" pitchFamily="34" charset="0"/>
              </a:rPr>
              <a:t>0 3 8</a:t>
            </a:r>
          </a:p>
        </p:txBody>
      </p:sp>
      <p:sp>
        <p:nvSpPr>
          <p:cNvPr id="23602" name="Text Box 50"/>
          <p:cNvSpPr txBox="1">
            <a:spLocks noChangeArrowheads="1"/>
          </p:cNvSpPr>
          <p:nvPr/>
        </p:nvSpPr>
        <p:spPr bwMode="auto">
          <a:xfrm>
            <a:off x="5195888" y="5791200"/>
            <a:ext cx="6858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>
                <a:solidFill>
                  <a:srgbClr val="FFFFFF"/>
                </a:solidFill>
                <a:latin typeface="Arial" pitchFamily="34" charset="0"/>
              </a:rPr>
              <a:t>1 3 0</a:t>
            </a:r>
          </a:p>
        </p:txBody>
      </p:sp>
      <p:sp>
        <p:nvSpPr>
          <p:cNvPr id="23603" name="Text Box 51"/>
          <p:cNvSpPr txBox="1">
            <a:spLocks noChangeArrowheads="1"/>
          </p:cNvSpPr>
          <p:nvPr/>
        </p:nvSpPr>
        <p:spPr bwMode="auto">
          <a:xfrm>
            <a:off x="5348288" y="6096000"/>
            <a:ext cx="6858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>
                <a:solidFill>
                  <a:srgbClr val="FFFFFF"/>
                </a:solidFill>
                <a:latin typeface="Arial" pitchFamily="34" charset="0"/>
              </a:rPr>
              <a:t>0 5 0</a:t>
            </a:r>
          </a:p>
        </p:txBody>
      </p:sp>
      <p:sp>
        <p:nvSpPr>
          <p:cNvPr id="23604" name="Text Box 52"/>
          <p:cNvSpPr txBox="1">
            <a:spLocks noChangeArrowheads="1"/>
          </p:cNvSpPr>
          <p:nvPr/>
        </p:nvSpPr>
        <p:spPr bwMode="auto">
          <a:xfrm>
            <a:off x="5500688" y="6400800"/>
            <a:ext cx="5334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>
                <a:solidFill>
                  <a:srgbClr val="FFFFFF"/>
                </a:solidFill>
                <a:latin typeface="Arial" pitchFamily="34" charset="0"/>
              </a:rPr>
              <a:t>0 0</a:t>
            </a:r>
          </a:p>
        </p:txBody>
      </p:sp>
      <p:sp>
        <p:nvSpPr>
          <p:cNvPr id="10282" name="Text Box 53"/>
          <p:cNvSpPr txBox="1">
            <a:spLocks noChangeArrowheads="1"/>
          </p:cNvSpPr>
          <p:nvPr/>
        </p:nvSpPr>
        <p:spPr bwMode="auto">
          <a:xfrm>
            <a:off x="762000" y="5257800"/>
            <a:ext cx="838200" cy="760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sz="1400" b="1">
                <a:solidFill>
                  <a:srgbClr val="FFFFFF"/>
                </a:solidFill>
                <a:latin typeface="Arial" pitchFamily="34" charset="0"/>
              </a:rPr>
              <a:t>1 9,7,2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sz="1400" b="1">
                <a:solidFill>
                  <a:srgbClr val="FFFFFF"/>
                </a:solidFill>
                <a:latin typeface="Arial" pitchFamily="34" charset="0"/>
              </a:rPr>
              <a:t>   2 3 2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sz="1400" b="1">
                <a:solidFill>
                  <a:srgbClr val="FFFFFF"/>
                </a:solidFill>
                <a:latin typeface="Arial" pitchFamily="34" charset="0"/>
              </a:rPr>
              <a:t>      0 0     </a:t>
            </a:r>
          </a:p>
        </p:txBody>
      </p:sp>
      <p:sp>
        <p:nvSpPr>
          <p:cNvPr id="10283" name="Text Box 54"/>
          <p:cNvSpPr txBox="1">
            <a:spLocks noChangeArrowheads="1"/>
          </p:cNvSpPr>
          <p:nvPr/>
        </p:nvSpPr>
        <p:spPr bwMode="auto">
          <a:xfrm>
            <a:off x="1600200" y="5257800"/>
            <a:ext cx="8382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sz="1400" b="1">
                <a:solidFill>
                  <a:srgbClr val="FFFFFF"/>
                </a:solidFill>
                <a:latin typeface="Arial" pitchFamily="34" charset="0"/>
              </a:rPr>
              <a:t>5,8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sz="1400" b="1">
                <a:solidFill>
                  <a:srgbClr val="FFFFFF"/>
                </a:solidFill>
                <a:latin typeface="Arial" pitchFamily="34" charset="0"/>
              </a:rPr>
              <a:t>3,4   </a:t>
            </a:r>
          </a:p>
        </p:txBody>
      </p:sp>
      <p:sp>
        <p:nvSpPr>
          <p:cNvPr id="10284" name="Line 55"/>
          <p:cNvSpPr>
            <a:spLocks noChangeShapeType="1"/>
          </p:cNvSpPr>
          <p:nvPr/>
        </p:nvSpPr>
        <p:spPr bwMode="auto">
          <a:xfrm>
            <a:off x="1524000" y="5276850"/>
            <a:ext cx="0" cy="895350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85" name="Line 56"/>
          <p:cNvSpPr>
            <a:spLocks noChangeShapeType="1"/>
          </p:cNvSpPr>
          <p:nvPr/>
        </p:nvSpPr>
        <p:spPr bwMode="auto">
          <a:xfrm>
            <a:off x="1524000" y="5553075"/>
            <a:ext cx="533400" cy="0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82" name="Text Box 57"/>
          <p:cNvSpPr txBox="1">
            <a:spLocks noChangeArrowheads="1"/>
          </p:cNvSpPr>
          <p:nvPr/>
        </p:nvSpPr>
        <p:spPr bwMode="auto">
          <a:xfrm>
            <a:off x="1052513" y="5343525"/>
            <a:ext cx="228600" cy="26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050" b="1">
                <a:solidFill>
                  <a:srgbClr val="FFFF00"/>
                </a:solidFill>
                <a:latin typeface="Arial" charset="0"/>
              </a:rPr>
              <a:t>\</a:t>
            </a:r>
          </a:p>
        </p:txBody>
      </p:sp>
      <p:sp>
        <p:nvSpPr>
          <p:cNvPr id="23611" name="Text Box 59"/>
          <p:cNvSpPr txBox="1">
            <a:spLocks noChangeArrowheads="1"/>
          </p:cNvSpPr>
          <p:nvPr/>
        </p:nvSpPr>
        <p:spPr bwMode="auto">
          <a:xfrm>
            <a:off x="2743200" y="5257800"/>
            <a:ext cx="8382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sz="1400" b="1">
                <a:solidFill>
                  <a:srgbClr val="FFFFFF"/>
                </a:solidFill>
                <a:latin typeface="Arial" pitchFamily="34" charset="0"/>
              </a:rPr>
              <a:t>8,2,1 6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sz="1400" b="1">
                <a:solidFill>
                  <a:srgbClr val="FFFFFF"/>
                </a:solidFill>
                <a:latin typeface="Arial" pitchFamily="34" charset="0"/>
              </a:rPr>
              <a:t>3 0 1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sz="1400" b="1">
                <a:solidFill>
                  <a:srgbClr val="FFFFFF"/>
                </a:solidFill>
                <a:latin typeface="Arial" pitchFamily="34" charset="0"/>
              </a:rPr>
              <a:t>   4 1 6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sz="1400" b="1">
                <a:solidFill>
                  <a:srgbClr val="FFFFFF"/>
                </a:solidFill>
                <a:latin typeface="Arial" pitchFamily="34" charset="0"/>
              </a:rPr>
              <a:t>      0 0   </a:t>
            </a:r>
          </a:p>
        </p:txBody>
      </p:sp>
      <p:sp>
        <p:nvSpPr>
          <p:cNvPr id="23612" name="Text Box 60"/>
          <p:cNvSpPr txBox="1">
            <a:spLocks noChangeArrowheads="1"/>
          </p:cNvSpPr>
          <p:nvPr/>
        </p:nvSpPr>
        <p:spPr bwMode="auto">
          <a:xfrm>
            <a:off x="3505200" y="5257800"/>
            <a:ext cx="8382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sz="1400" b="1">
                <a:solidFill>
                  <a:srgbClr val="FFFFFF"/>
                </a:solidFill>
                <a:latin typeface="Arial" pitchFamily="34" charset="0"/>
              </a:rPr>
              <a:t>5,2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sz="1400" b="1">
                <a:solidFill>
                  <a:srgbClr val="FFFFFF"/>
                </a:solidFill>
                <a:latin typeface="Arial" pitchFamily="34" charset="0"/>
              </a:rPr>
              <a:t>1,5 8 </a:t>
            </a:r>
          </a:p>
        </p:txBody>
      </p:sp>
      <p:sp>
        <p:nvSpPr>
          <p:cNvPr id="23613" name="Line 61"/>
          <p:cNvSpPr>
            <a:spLocks noChangeShapeType="1"/>
          </p:cNvSpPr>
          <p:nvPr/>
        </p:nvSpPr>
        <p:spPr bwMode="auto">
          <a:xfrm>
            <a:off x="3505200" y="5257800"/>
            <a:ext cx="0" cy="1219200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614" name="Line 62"/>
          <p:cNvSpPr>
            <a:spLocks noChangeShapeType="1"/>
          </p:cNvSpPr>
          <p:nvPr/>
        </p:nvSpPr>
        <p:spPr bwMode="auto">
          <a:xfrm>
            <a:off x="3505200" y="5534025"/>
            <a:ext cx="533400" cy="0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87" name="Text Box 63"/>
          <p:cNvSpPr txBox="1">
            <a:spLocks noChangeArrowheads="1"/>
          </p:cNvSpPr>
          <p:nvPr/>
        </p:nvSpPr>
        <p:spPr bwMode="auto">
          <a:xfrm>
            <a:off x="1738313" y="5349875"/>
            <a:ext cx="228600" cy="26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050" b="1">
                <a:solidFill>
                  <a:srgbClr val="FFFF00"/>
                </a:solidFill>
                <a:latin typeface="Arial" charset="0"/>
              </a:rPr>
              <a:t>\</a:t>
            </a:r>
          </a:p>
        </p:txBody>
      </p:sp>
      <p:sp>
        <p:nvSpPr>
          <p:cNvPr id="23616" name="Text Box 64"/>
          <p:cNvSpPr txBox="1">
            <a:spLocks noChangeArrowheads="1"/>
          </p:cNvSpPr>
          <p:nvPr/>
        </p:nvSpPr>
        <p:spPr bwMode="auto">
          <a:xfrm>
            <a:off x="2847975" y="5314950"/>
            <a:ext cx="228600" cy="26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050" b="1">
                <a:solidFill>
                  <a:srgbClr val="FFFF00"/>
                </a:solidFill>
                <a:latin typeface="Arial" charset="0"/>
              </a:rPr>
              <a:t>\</a:t>
            </a:r>
          </a:p>
        </p:txBody>
      </p:sp>
      <p:sp>
        <p:nvSpPr>
          <p:cNvPr id="23617" name="Text Box 65"/>
          <p:cNvSpPr txBox="1">
            <a:spLocks noChangeArrowheads="1"/>
          </p:cNvSpPr>
          <p:nvPr/>
        </p:nvSpPr>
        <p:spPr bwMode="auto">
          <a:xfrm>
            <a:off x="3624263" y="5295900"/>
            <a:ext cx="228600" cy="26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050" b="1">
                <a:solidFill>
                  <a:srgbClr val="FFFF00"/>
                </a:solidFill>
                <a:latin typeface="Arial" charset="0"/>
              </a:rPr>
              <a:t>\</a:t>
            </a:r>
          </a:p>
        </p:txBody>
      </p:sp>
      <p:sp>
        <p:nvSpPr>
          <p:cNvPr id="23618" name="Text Box 66"/>
          <p:cNvSpPr txBox="1">
            <a:spLocks noChangeArrowheads="1"/>
          </p:cNvSpPr>
          <p:nvPr/>
        </p:nvSpPr>
        <p:spPr bwMode="auto">
          <a:xfrm>
            <a:off x="7162800" y="5257800"/>
            <a:ext cx="838200" cy="760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sz="1400" b="1">
                <a:solidFill>
                  <a:srgbClr val="FFFFFF"/>
                </a:solidFill>
                <a:latin typeface="Arial" pitchFamily="34" charset="0"/>
              </a:rPr>
              <a:t>1 7,4 0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sz="1400" b="1">
                <a:solidFill>
                  <a:srgbClr val="FFFFFF"/>
                </a:solidFill>
                <a:latin typeface="Arial" pitchFamily="34" charset="0"/>
              </a:rPr>
              <a:t>0 2 9 0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sz="1400" b="1">
                <a:solidFill>
                  <a:srgbClr val="FFFFFF"/>
                </a:solidFill>
                <a:latin typeface="Arial" pitchFamily="34" charset="0"/>
              </a:rPr>
              <a:t>   0 0 0</a:t>
            </a:r>
          </a:p>
        </p:txBody>
      </p:sp>
      <p:sp>
        <p:nvSpPr>
          <p:cNvPr id="23619" name="Text Box 67"/>
          <p:cNvSpPr txBox="1">
            <a:spLocks noChangeArrowheads="1"/>
          </p:cNvSpPr>
          <p:nvPr/>
        </p:nvSpPr>
        <p:spPr bwMode="auto">
          <a:xfrm>
            <a:off x="8077200" y="5257800"/>
            <a:ext cx="8382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sz="1400" b="1">
                <a:solidFill>
                  <a:srgbClr val="FFFFFF"/>
                </a:solidFill>
                <a:latin typeface="Arial" pitchFamily="34" charset="0"/>
              </a:rPr>
              <a:t>1,4 5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sz="1400" b="1">
                <a:solidFill>
                  <a:srgbClr val="FFFFFF"/>
                </a:solidFill>
                <a:latin typeface="Arial" pitchFamily="34" charset="0"/>
              </a:rPr>
              <a:t>1 2</a:t>
            </a:r>
          </a:p>
        </p:txBody>
      </p:sp>
      <p:sp>
        <p:nvSpPr>
          <p:cNvPr id="23620" name="Line 68"/>
          <p:cNvSpPr>
            <a:spLocks noChangeShapeType="1"/>
          </p:cNvSpPr>
          <p:nvPr/>
        </p:nvSpPr>
        <p:spPr bwMode="auto">
          <a:xfrm>
            <a:off x="6019800" y="5257800"/>
            <a:ext cx="0" cy="1371600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621" name="Line 69"/>
          <p:cNvSpPr>
            <a:spLocks noChangeShapeType="1"/>
          </p:cNvSpPr>
          <p:nvPr/>
        </p:nvSpPr>
        <p:spPr bwMode="auto">
          <a:xfrm>
            <a:off x="8077200" y="5257800"/>
            <a:ext cx="0" cy="838200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622" name="Line 70"/>
          <p:cNvSpPr>
            <a:spLocks noChangeShapeType="1"/>
          </p:cNvSpPr>
          <p:nvPr/>
        </p:nvSpPr>
        <p:spPr bwMode="auto">
          <a:xfrm>
            <a:off x="8077200" y="5534025"/>
            <a:ext cx="609600" cy="0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623" name="Text Box 71"/>
          <p:cNvSpPr txBox="1">
            <a:spLocks noChangeArrowheads="1"/>
          </p:cNvSpPr>
          <p:nvPr/>
        </p:nvSpPr>
        <p:spPr bwMode="auto">
          <a:xfrm>
            <a:off x="7448550" y="5329238"/>
            <a:ext cx="228600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050" b="1">
                <a:solidFill>
                  <a:srgbClr val="FFFF00"/>
                </a:solidFill>
                <a:latin typeface="Arial" charset="0"/>
              </a:rPr>
              <a:t>\</a:t>
            </a:r>
          </a:p>
        </p:txBody>
      </p:sp>
      <p:sp>
        <p:nvSpPr>
          <p:cNvPr id="23624" name="Text Box 72"/>
          <p:cNvSpPr txBox="1">
            <a:spLocks noChangeArrowheads="1"/>
          </p:cNvSpPr>
          <p:nvPr/>
        </p:nvSpPr>
        <p:spPr bwMode="auto">
          <a:xfrm>
            <a:off x="8201025" y="5329238"/>
            <a:ext cx="228600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050" b="1">
                <a:solidFill>
                  <a:srgbClr val="FFFF00"/>
                </a:solidFill>
                <a:latin typeface="Arial" charset="0"/>
              </a:rPr>
              <a:t>\</a:t>
            </a:r>
          </a:p>
        </p:txBody>
      </p:sp>
      <p:sp>
        <p:nvSpPr>
          <p:cNvPr id="10301" name="Text Box 74"/>
          <p:cNvSpPr txBox="1">
            <a:spLocks noChangeArrowheads="1"/>
          </p:cNvSpPr>
          <p:nvPr/>
        </p:nvSpPr>
        <p:spPr bwMode="auto">
          <a:xfrm>
            <a:off x="1752600" y="533400"/>
            <a:ext cx="6096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800" b="1" u="sng">
                <a:solidFill>
                  <a:schemeClr val="bg1"/>
                </a:solidFill>
                <a:latin typeface="Arial" pitchFamily="34" charset="0"/>
              </a:rPr>
              <a:t>Toán:</a:t>
            </a:r>
            <a:r>
              <a:rPr lang="en-US" sz="1400">
                <a:latin typeface="Arial" pitchFamily="34" charset="0"/>
              </a:rPr>
              <a:t> </a:t>
            </a:r>
            <a:r>
              <a:rPr lang="en-US" sz="1400" b="1">
                <a:solidFill>
                  <a:srgbClr val="FFFF00"/>
                </a:solidFill>
                <a:latin typeface="Arial" pitchFamily="34" charset="0"/>
              </a:rPr>
              <a:t>CHIA MỘT SỐ THẬP PHÂN CHO MỘT SỐ THẬP PHÂN</a:t>
            </a:r>
          </a:p>
        </p:txBody>
      </p:sp>
      <p:sp>
        <p:nvSpPr>
          <p:cNvPr id="10302" name="Text Box 75"/>
          <p:cNvSpPr txBox="1">
            <a:spLocks noChangeArrowheads="1"/>
          </p:cNvSpPr>
          <p:nvPr/>
        </p:nvSpPr>
        <p:spPr bwMode="auto">
          <a:xfrm>
            <a:off x="4191000" y="914400"/>
            <a:ext cx="14478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400" b="1">
                <a:solidFill>
                  <a:srgbClr val="E7F620"/>
                </a:solidFill>
                <a:latin typeface="Arial" pitchFamily="34" charset="0"/>
                <a:sym typeface="Wingdings" pitchFamily="2" charset="2"/>
              </a:rPr>
              <a:t></a:t>
            </a:r>
          </a:p>
        </p:txBody>
      </p:sp>
      <p:sp>
        <p:nvSpPr>
          <p:cNvPr id="10303" name="Line 76"/>
          <p:cNvSpPr>
            <a:spLocks noChangeShapeType="1"/>
          </p:cNvSpPr>
          <p:nvPr/>
        </p:nvSpPr>
        <p:spPr bwMode="auto">
          <a:xfrm>
            <a:off x="5029200" y="1143000"/>
            <a:ext cx="3886200" cy="0"/>
          </a:xfrm>
          <a:prstGeom prst="line">
            <a:avLst/>
          </a:prstGeom>
          <a:noFill/>
          <a:ln w="76200">
            <a:pattFill prst="solidDmnd">
              <a:fgClr>
                <a:schemeClr val="bg1"/>
              </a:fgClr>
              <a:bgClr>
                <a:srgbClr val="FF00FF"/>
              </a:bgClr>
            </a:patt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304" name="Line 77"/>
          <p:cNvSpPr>
            <a:spLocks noChangeShapeType="1"/>
          </p:cNvSpPr>
          <p:nvPr/>
        </p:nvSpPr>
        <p:spPr bwMode="auto">
          <a:xfrm>
            <a:off x="304800" y="1143000"/>
            <a:ext cx="3886200" cy="0"/>
          </a:xfrm>
          <a:prstGeom prst="line">
            <a:avLst/>
          </a:prstGeom>
          <a:noFill/>
          <a:ln w="76200">
            <a:pattFill prst="solidDmnd">
              <a:fgClr>
                <a:srgbClr val="FFFFFF"/>
              </a:fgClr>
              <a:bgClr>
                <a:srgbClr val="FF00FF"/>
              </a:bgClr>
            </a:patt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305" name="Text Box 78"/>
          <p:cNvSpPr txBox="1">
            <a:spLocks noChangeArrowheads="1"/>
          </p:cNvSpPr>
          <p:nvPr/>
        </p:nvSpPr>
        <p:spPr bwMode="auto">
          <a:xfrm>
            <a:off x="0" y="2743200"/>
            <a:ext cx="4572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>
                <a:solidFill>
                  <a:srgbClr val="FFFFFF"/>
                </a:solidFill>
                <a:latin typeface="Arial" pitchFamily="34" charset="0"/>
              </a:rPr>
              <a:t>O</a:t>
            </a:r>
          </a:p>
        </p:txBody>
      </p:sp>
      <p:sp>
        <p:nvSpPr>
          <p:cNvPr id="10306" name="Text Box 79"/>
          <p:cNvSpPr txBox="1">
            <a:spLocks noChangeArrowheads="1"/>
          </p:cNvSpPr>
          <p:nvPr/>
        </p:nvSpPr>
        <p:spPr bwMode="auto">
          <a:xfrm>
            <a:off x="0" y="1524000"/>
            <a:ext cx="4572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>
                <a:solidFill>
                  <a:srgbClr val="FFFFFF"/>
                </a:solidFill>
                <a:latin typeface="Arial" pitchFamily="34" charset="0"/>
              </a:rPr>
              <a:t>B</a:t>
            </a:r>
          </a:p>
        </p:txBody>
      </p:sp>
      <p:sp>
        <p:nvSpPr>
          <p:cNvPr id="10307" name="Text Box 80"/>
          <p:cNvSpPr txBox="1">
            <a:spLocks noChangeArrowheads="1"/>
          </p:cNvSpPr>
          <p:nvPr/>
        </p:nvSpPr>
        <p:spPr bwMode="auto">
          <a:xfrm>
            <a:off x="14288" y="3519488"/>
            <a:ext cx="4572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>
                <a:solidFill>
                  <a:srgbClr val="FFFFFF"/>
                </a:solidFill>
                <a:latin typeface="Arial" pitchFamily="34" charset="0"/>
              </a:rPr>
              <a:t>V</a:t>
            </a:r>
          </a:p>
        </p:txBody>
      </p:sp>
      <p:sp>
        <p:nvSpPr>
          <p:cNvPr id="10308" name="Text Box 81"/>
          <p:cNvSpPr txBox="1">
            <a:spLocks noChangeArrowheads="1"/>
          </p:cNvSpPr>
          <p:nvPr/>
        </p:nvSpPr>
        <p:spPr bwMode="auto">
          <a:xfrm>
            <a:off x="0" y="3138488"/>
            <a:ext cx="4572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>
                <a:solidFill>
                  <a:srgbClr val="FFFFFF"/>
                </a:solidFill>
                <a:latin typeface="Arial" pitchFamily="34" charset="0"/>
              </a:rPr>
              <a:t>S</a:t>
            </a:r>
          </a:p>
        </p:txBody>
      </p:sp>
      <p:sp>
        <p:nvSpPr>
          <p:cNvPr id="10309" name="Text Box 82"/>
          <p:cNvSpPr txBox="1">
            <a:spLocks noChangeArrowheads="1"/>
          </p:cNvSpPr>
          <p:nvPr/>
        </p:nvSpPr>
        <p:spPr bwMode="auto">
          <a:xfrm>
            <a:off x="0" y="2376488"/>
            <a:ext cx="4572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>
                <a:solidFill>
                  <a:srgbClr val="FFFFFF"/>
                </a:solidFill>
                <a:latin typeface="Arial" pitchFamily="34" charset="0"/>
              </a:rPr>
              <a:t>N</a:t>
            </a:r>
          </a:p>
        </p:txBody>
      </p:sp>
      <p:sp>
        <p:nvSpPr>
          <p:cNvPr id="10310" name="Text Box 83"/>
          <p:cNvSpPr txBox="1">
            <a:spLocks noChangeArrowheads="1"/>
          </p:cNvSpPr>
          <p:nvPr/>
        </p:nvSpPr>
        <p:spPr bwMode="auto">
          <a:xfrm>
            <a:off x="0" y="1995488"/>
            <a:ext cx="4572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>
                <a:solidFill>
                  <a:srgbClr val="FFFFFF"/>
                </a:solidFill>
                <a:latin typeface="Arial" pitchFamily="34" charset="0"/>
              </a:rPr>
              <a:t>Đ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36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6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36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36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36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36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36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36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36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36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36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36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36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36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36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36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36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36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36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36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36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36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36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36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9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35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35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35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9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35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5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35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9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35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35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35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9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35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35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35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9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35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235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35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0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36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236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36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0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36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236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36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0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36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236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36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0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36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236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36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0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36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236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36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36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236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36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 nodeType="clickPar">
                      <p:stCondLst>
                        <p:cond delay="indefinite"/>
                      </p:stCondLst>
                      <p:childTnLst>
                        <p:par>
                          <p:cTn id="1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36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1000" fill="hold"/>
                                        <p:tgtEl>
                                          <p:spTgt spid="236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36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36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1000" fill="hold"/>
                                        <p:tgtEl>
                                          <p:spTgt spid="236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36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36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1000" fill="hold"/>
                                        <p:tgtEl>
                                          <p:spTgt spid="236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36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36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1000" fill="hold"/>
                                        <p:tgtEl>
                                          <p:spTgt spid="236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36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36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0" dur="1000" fill="hold"/>
                                        <p:tgtEl>
                                          <p:spTgt spid="236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36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36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0" dur="1000" fill="hold"/>
                                        <p:tgtEl>
                                          <p:spTgt spid="236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36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95" grpId="0"/>
      <p:bldP spid="23596" grpId="0" animBg="1"/>
      <p:bldP spid="23597" grpId="0"/>
      <p:bldP spid="23598" grpId="0"/>
      <p:bldP spid="23599" grpId="0"/>
      <p:bldP spid="23600" grpId="0"/>
      <p:bldP spid="23601" grpId="0"/>
      <p:bldP spid="23602" grpId="0"/>
      <p:bldP spid="23603" grpId="0"/>
      <p:bldP spid="23604" grpId="0"/>
      <p:bldP spid="23611" grpId="0"/>
      <p:bldP spid="23612" grpId="0"/>
      <p:bldP spid="23613" grpId="0" animBg="1"/>
      <p:bldP spid="23614" grpId="0" animBg="1"/>
      <p:bldP spid="23616" grpId="0"/>
      <p:bldP spid="23617" grpId="0"/>
      <p:bldP spid="23618" grpId="0"/>
      <p:bldP spid="23619" grpId="0"/>
      <p:bldP spid="23620" grpId="0" animBg="1"/>
      <p:bldP spid="23621" grpId="0" animBg="1"/>
      <p:bldP spid="23622" grpId="0" animBg="1"/>
      <p:bldP spid="23623" grpId="0"/>
      <p:bldP spid="2362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37"/>
          <p:cNvSpPr txBox="1">
            <a:spLocks noChangeArrowheads="1"/>
          </p:cNvSpPr>
          <p:nvPr/>
        </p:nvSpPr>
        <p:spPr bwMode="auto">
          <a:xfrm>
            <a:off x="838200" y="1371600"/>
            <a:ext cx="8077200" cy="911225"/>
          </a:xfrm>
          <a:prstGeom prst="rect">
            <a:avLst/>
          </a:prstGeom>
          <a:noFill/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sz="1400" b="1" u="sng">
                <a:solidFill>
                  <a:srgbClr val="FFFF00"/>
                </a:solidFill>
                <a:latin typeface="Arial" pitchFamily="34" charset="0"/>
              </a:rPr>
              <a:t>Ghi nhớ:</a:t>
            </a:r>
            <a:r>
              <a:rPr lang="en-US" sz="1400" b="1">
                <a:solidFill>
                  <a:schemeClr val="bg1"/>
                </a:solidFill>
                <a:latin typeface="Arial" pitchFamily="34" charset="0"/>
              </a:rPr>
              <a:t> Muốn chia một số thập phân cho một số thập phân ta làm nh</a:t>
            </a:r>
            <a:r>
              <a:rPr lang="vi-VN" sz="1400" b="1">
                <a:solidFill>
                  <a:schemeClr val="bg1"/>
                </a:solidFill>
                <a:latin typeface="Arial" pitchFamily="34" charset="0"/>
              </a:rPr>
              <a:t>ư</a:t>
            </a:r>
            <a:r>
              <a:rPr lang="en-US" sz="1400" b="1">
                <a:solidFill>
                  <a:schemeClr val="bg1"/>
                </a:solidFill>
                <a:latin typeface="Arial" pitchFamily="34" charset="0"/>
              </a:rPr>
              <a:t> sau: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sz="1400" b="1">
                <a:solidFill>
                  <a:schemeClr val="bg1"/>
                </a:solidFill>
                <a:latin typeface="Arial" pitchFamily="34" charset="0"/>
              </a:rPr>
              <a:t>- Đếm xem có bao nhiêu chữ số ở phần thập phân của số chia thì chuyển dấu phẩy ở số bị chia sang bên phải bấy nhiêu chữ số.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sz="1400" b="1">
                <a:solidFill>
                  <a:schemeClr val="bg1"/>
                </a:solidFill>
                <a:latin typeface="Arial" pitchFamily="34" charset="0"/>
              </a:rPr>
              <a:t>- Bỏ dấu phẩy ở số chia rồi thực hiện phép chia nh</a:t>
            </a:r>
            <a:r>
              <a:rPr lang="vi-VN" sz="1400" b="1">
                <a:solidFill>
                  <a:schemeClr val="bg1"/>
                </a:solidFill>
                <a:latin typeface="Arial" pitchFamily="34" charset="0"/>
              </a:rPr>
              <a:t>ư</a:t>
            </a:r>
            <a:r>
              <a:rPr lang="en-US" sz="1400" b="1">
                <a:solidFill>
                  <a:schemeClr val="bg1"/>
                </a:solidFill>
                <a:latin typeface="Arial" pitchFamily="34" charset="0"/>
              </a:rPr>
              <a:t> chia cho số tự nhiên</a:t>
            </a:r>
          </a:p>
        </p:txBody>
      </p:sp>
      <p:sp>
        <p:nvSpPr>
          <p:cNvPr id="11267" name="Text Box 55"/>
          <p:cNvSpPr txBox="1">
            <a:spLocks noChangeArrowheads="1"/>
          </p:cNvSpPr>
          <p:nvPr/>
        </p:nvSpPr>
        <p:spPr bwMode="auto">
          <a:xfrm>
            <a:off x="838200" y="2605088"/>
            <a:ext cx="23622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>
                <a:solidFill>
                  <a:srgbClr val="66FF33"/>
                </a:solidFill>
                <a:latin typeface="Arial" pitchFamily="34" charset="0"/>
              </a:rPr>
              <a:t>Đặt tính rồi tính:</a:t>
            </a:r>
          </a:p>
        </p:txBody>
      </p:sp>
      <p:sp>
        <p:nvSpPr>
          <p:cNvPr id="11268" name="Oval 56"/>
          <p:cNvSpPr>
            <a:spLocks noChangeArrowheads="1"/>
          </p:cNvSpPr>
          <p:nvPr/>
        </p:nvSpPr>
        <p:spPr bwMode="auto">
          <a:xfrm>
            <a:off x="533400" y="2590800"/>
            <a:ext cx="304800" cy="304800"/>
          </a:xfrm>
          <a:prstGeom prst="ellipse">
            <a:avLst/>
          </a:prstGeom>
          <a:solidFill>
            <a:srgbClr val="0000FF"/>
          </a:solidFill>
          <a:ln w="9525">
            <a:solidFill>
              <a:srgbClr val="FFFFFF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b="1">
                <a:solidFill>
                  <a:schemeClr val="bg1"/>
                </a:solidFill>
                <a:latin typeface="Arial" pitchFamily="34" charset="0"/>
              </a:rPr>
              <a:t>1</a:t>
            </a:r>
          </a:p>
        </p:txBody>
      </p:sp>
      <p:sp>
        <p:nvSpPr>
          <p:cNvPr id="11269" name="Text Box 58"/>
          <p:cNvSpPr txBox="1">
            <a:spLocks noChangeArrowheads="1"/>
          </p:cNvSpPr>
          <p:nvPr/>
        </p:nvSpPr>
        <p:spPr bwMode="auto">
          <a:xfrm>
            <a:off x="657225" y="4495800"/>
            <a:ext cx="13716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>
                <a:solidFill>
                  <a:srgbClr val="FFFFFF"/>
                </a:solidFill>
                <a:latin typeface="Arial" pitchFamily="34" charset="0"/>
              </a:rPr>
              <a:t>1 2,8 8</a:t>
            </a:r>
          </a:p>
        </p:txBody>
      </p:sp>
      <p:sp>
        <p:nvSpPr>
          <p:cNvPr id="11270" name="Line 59"/>
          <p:cNvSpPr>
            <a:spLocks noChangeShapeType="1"/>
          </p:cNvSpPr>
          <p:nvPr/>
        </p:nvSpPr>
        <p:spPr bwMode="auto">
          <a:xfrm>
            <a:off x="1814513" y="4876800"/>
            <a:ext cx="609600" cy="0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71" name="Text Box 60"/>
          <p:cNvSpPr txBox="1">
            <a:spLocks noChangeArrowheads="1"/>
          </p:cNvSpPr>
          <p:nvPr/>
        </p:nvSpPr>
        <p:spPr bwMode="auto">
          <a:xfrm>
            <a:off x="1828800" y="4510088"/>
            <a:ext cx="7620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>
                <a:solidFill>
                  <a:srgbClr val="FFFFFF"/>
                </a:solidFill>
                <a:latin typeface="Arial" pitchFamily="34" charset="0"/>
              </a:rPr>
              <a:t>0,2 5</a:t>
            </a:r>
          </a:p>
        </p:txBody>
      </p:sp>
      <p:sp>
        <p:nvSpPr>
          <p:cNvPr id="11272" name="Text Box 61"/>
          <p:cNvSpPr txBox="1">
            <a:spLocks noChangeArrowheads="1"/>
          </p:cNvSpPr>
          <p:nvPr/>
        </p:nvSpPr>
        <p:spPr bwMode="auto">
          <a:xfrm>
            <a:off x="1814513" y="4833938"/>
            <a:ext cx="7620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>
                <a:solidFill>
                  <a:srgbClr val="FFFFFF"/>
                </a:solidFill>
                <a:latin typeface="Arial" pitchFamily="34" charset="0"/>
              </a:rPr>
              <a:t>51</a:t>
            </a:r>
            <a:r>
              <a:rPr lang="en-US" sz="1400" b="1">
                <a:solidFill>
                  <a:srgbClr val="FFFF00"/>
                </a:solidFill>
                <a:latin typeface="Arial" pitchFamily="34" charset="0"/>
              </a:rPr>
              <a:t>,</a:t>
            </a:r>
            <a:r>
              <a:rPr lang="en-US" sz="1400" b="1">
                <a:solidFill>
                  <a:srgbClr val="FFFFFF"/>
                </a:solidFill>
                <a:latin typeface="Arial" pitchFamily="34" charset="0"/>
              </a:rPr>
              <a:t>52</a:t>
            </a:r>
          </a:p>
        </p:txBody>
      </p:sp>
      <p:sp>
        <p:nvSpPr>
          <p:cNvPr id="15369" name="Text Box 62"/>
          <p:cNvSpPr txBox="1">
            <a:spLocks noChangeArrowheads="1"/>
          </p:cNvSpPr>
          <p:nvPr/>
        </p:nvSpPr>
        <p:spPr bwMode="auto">
          <a:xfrm>
            <a:off x="942975" y="4633913"/>
            <a:ext cx="228600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050" b="1">
                <a:solidFill>
                  <a:srgbClr val="FFFF00"/>
                </a:solidFill>
                <a:latin typeface="Arial" charset="0"/>
              </a:rPr>
              <a:t>\</a:t>
            </a:r>
          </a:p>
        </p:txBody>
      </p:sp>
      <p:sp>
        <p:nvSpPr>
          <p:cNvPr id="15370" name="Text Box 63"/>
          <p:cNvSpPr txBox="1">
            <a:spLocks noChangeArrowheads="1"/>
          </p:cNvSpPr>
          <p:nvPr/>
        </p:nvSpPr>
        <p:spPr bwMode="auto">
          <a:xfrm>
            <a:off x="1947863" y="4649788"/>
            <a:ext cx="228600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050" b="1">
                <a:solidFill>
                  <a:srgbClr val="FFFF00"/>
                </a:solidFill>
                <a:latin typeface="Arial" charset="0"/>
              </a:rPr>
              <a:t>\</a:t>
            </a:r>
          </a:p>
        </p:txBody>
      </p:sp>
      <p:sp>
        <p:nvSpPr>
          <p:cNvPr id="11275" name="Text Box 64"/>
          <p:cNvSpPr txBox="1">
            <a:spLocks noChangeArrowheads="1"/>
          </p:cNvSpPr>
          <p:nvPr/>
        </p:nvSpPr>
        <p:spPr bwMode="auto">
          <a:xfrm>
            <a:off x="795338" y="4762500"/>
            <a:ext cx="6381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>
                <a:solidFill>
                  <a:srgbClr val="FFFFFF"/>
                </a:solidFill>
                <a:latin typeface="Arial" pitchFamily="34" charset="0"/>
              </a:rPr>
              <a:t>0 3 8</a:t>
            </a:r>
          </a:p>
        </p:txBody>
      </p:sp>
      <p:sp>
        <p:nvSpPr>
          <p:cNvPr id="11276" name="Text Box 65"/>
          <p:cNvSpPr txBox="1">
            <a:spLocks noChangeArrowheads="1"/>
          </p:cNvSpPr>
          <p:nvPr/>
        </p:nvSpPr>
        <p:spPr bwMode="auto">
          <a:xfrm>
            <a:off x="976313" y="5105400"/>
            <a:ext cx="6858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>
                <a:solidFill>
                  <a:srgbClr val="FFFFFF"/>
                </a:solidFill>
                <a:latin typeface="Arial" pitchFamily="34" charset="0"/>
              </a:rPr>
              <a:t>1 3 0</a:t>
            </a:r>
          </a:p>
        </p:txBody>
      </p:sp>
      <p:sp>
        <p:nvSpPr>
          <p:cNvPr id="11277" name="Text Box 66"/>
          <p:cNvSpPr txBox="1">
            <a:spLocks noChangeArrowheads="1"/>
          </p:cNvSpPr>
          <p:nvPr/>
        </p:nvSpPr>
        <p:spPr bwMode="auto">
          <a:xfrm>
            <a:off x="1128713" y="5410200"/>
            <a:ext cx="6858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>
                <a:solidFill>
                  <a:srgbClr val="FFFFFF"/>
                </a:solidFill>
                <a:latin typeface="Arial" pitchFamily="34" charset="0"/>
              </a:rPr>
              <a:t>0 5 0</a:t>
            </a:r>
          </a:p>
        </p:txBody>
      </p:sp>
      <p:sp>
        <p:nvSpPr>
          <p:cNvPr id="11278" name="Text Box 68"/>
          <p:cNvSpPr txBox="1">
            <a:spLocks noChangeArrowheads="1"/>
          </p:cNvSpPr>
          <p:nvPr/>
        </p:nvSpPr>
        <p:spPr bwMode="auto">
          <a:xfrm>
            <a:off x="762000" y="2986088"/>
            <a:ext cx="838200" cy="760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sz="1400" b="1">
                <a:solidFill>
                  <a:srgbClr val="FFFFFF"/>
                </a:solidFill>
                <a:latin typeface="Arial" pitchFamily="34" charset="0"/>
              </a:rPr>
              <a:t>1 9,7,2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sz="1400" b="1">
                <a:solidFill>
                  <a:srgbClr val="FFFFFF"/>
                </a:solidFill>
                <a:latin typeface="Arial" pitchFamily="34" charset="0"/>
              </a:rPr>
              <a:t>   2 3 2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sz="1400" b="1">
                <a:solidFill>
                  <a:srgbClr val="FFFFFF"/>
                </a:solidFill>
                <a:latin typeface="Arial" pitchFamily="34" charset="0"/>
              </a:rPr>
              <a:t>      0 0     </a:t>
            </a:r>
          </a:p>
        </p:txBody>
      </p:sp>
      <p:sp>
        <p:nvSpPr>
          <p:cNvPr id="11279" name="Text Box 69"/>
          <p:cNvSpPr txBox="1">
            <a:spLocks noChangeArrowheads="1"/>
          </p:cNvSpPr>
          <p:nvPr/>
        </p:nvSpPr>
        <p:spPr bwMode="auto">
          <a:xfrm>
            <a:off x="1600200" y="2986088"/>
            <a:ext cx="8382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sz="1400" b="1">
                <a:solidFill>
                  <a:srgbClr val="FFFFFF"/>
                </a:solidFill>
                <a:latin typeface="Arial" pitchFamily="34" charset="0"/>
              </a:rPr>
              <a:t>5,8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sz="1400" b="1">
                <a:solidFill>
                  <a:srgbClr val="FFFFFF"/>
                </a:solidFill>
                <a:latin typeface="Arial" pitchFamily="34" charset="0"/>
              </a:rPr>
              <a:t>3,4   </a:t>
            </a:r>
          </a:p>
        </p:txBody>
      </p:sp>
      <p:sp>
        <p:nvSpPr>
          <p:cNvPr id="11280" name="Line 70"/>
          <p:cNvSpPr>
            <a:spLocks noChangeShapeType="1"/>
          </p:cNvSpPr>
          <p:nvPr/>
        </p:nvSpPr>
        <p:spPr bwMode="auto">
          <a:xfrm>
            <a:off x="1524000" y="3005138"/>
            <a:ext cx="0" cy="895350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81" name="Line 71"/>
          <p:cNvSpPr>
            <a:spLocks noChangeShapeType="1"/>
          </p:cNvSpPr>
          <p:nvPr/>
        </p:nvSpPr>
        <p:spPr bwMode="auto">
          <a:xfrm>
            <a:off x="1524000" y="3281363"/>
            <a:ext cx="533400" cy="0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78" name="Text Box 72"/>
          <p:cNvSpPr txBox="1">
            <a:spLocks noChangeArrowheads="1"/>
          </p:cNvSpPr>
          <p:nvPr/>
        </p:nvSpPr>
        <p:spPr bwMode="auto">
          <a:xfrm>
            <a:off x="1052513" y="3071813"/>
            <a:ext cx="228600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050" b="1">
                <a:solidFill>
                  <a:srgbClr val="FFFF00"/>
                </a:solidFill>
                <a:latin typeface="Arial" charset="0"/>
              </a:rPr>
              <a:t>\</a:t>
            </a:r>
          </a:p>
        </p:txBody>
      </p:sp>
      <p:sp>
        <p:nvSpPr>
          <p:cNvPr id="11283" name="Text Box 74"/>
          <p:cNvSpPr txBox="1">
            <a:spLocks noChangeArrowheads="1"/>
          </p:cNvSpPr>
          <p:nvPr/>
        </p:nvSpPr>
        <p:spPr bwMode="auto">
          <a:xfrm>
            <a:off x="2743200" y="2986088"/>
            <a:ext cx="8382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sz="1400" b="1">
                <a:solidFill>
                  <a:srgbClr val="FFFFFF"/>
                </a:solidFill>
                <a:latin typeface="Arial" pitchFamily="34" charset="0"/>
              </a:rPr>
              <a:t>8,2,1 6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sz="1400" b="1">
                <a:solidFill>
                  <a:srgbClr val="FFFFFF"/>
                </a:solidFill>
                <a:latin typeface="Arial" pitchFamily="34" charset="0"/>
              </a:rPr>
              <a:t>3 0 1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sz="1400" b="1">
                <a:solidFill>
                  <a:srgbClr val="FFFFFF"/>
                </a:solidFill>
                <a:latin typeface="Arial" pitchFamily="34" charset="0"/>
              </a:rPr>
              <a:t>   4 1 6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sz="1400" b="1">
                <a:solidFill>
                  <a:srgbClr val="FFFFFF"/>
                </a:solidFill>
                <a:latin typeface="Arial" pitchFamily="34" charset="0"/>
              </a:rPr>
              <a:t>      0 0   </a:t>
            </a:r>
          </a:p>
        </p:txBody>
      </p:sp>
      <p:sp>
        <p:nvSpPr>
          <p:cNvPr id="11284" name="Text Box 75"/>
          <p:cNvSpPr txBox="1">
            <a:spLocks noChangeArrowheads="1"/>
          </p:cNvSpPr>
          <p:nvPr/>
        </p:nvSpPr>
        <p:spPr bwMode="auto">
          <a:xfrm>
            <a:off x="3505200" y="2986088"/>
            <a:ext cx="8382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sz="1400" b="1">
                <a:solidFill>
                  <a:srgbClr val="FFFFFF"/>
                </a:solidFill>
                <a:latin typeface="Arial" pitchFamily="34" charset="0"/>
              </a:rPr>
              <a:t>5,2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sz="1400" b="1">
                <a:solidFill>
                  <a:srgbClr val="FFFFFF"/>
                </a:solidFill>
                <a:latin typeface="Arial" pitchFamily="34" charset="0"/>
              </a:rPr>
              <a:t>1,5 8 </a:t>
            </a:r>
          </a:p>
        </p:txBody>
      </p:sp>
      <p:sp>
        <p:nvSpPr>
          <p:cNvPr id="11285" name="Line 76"/>
          <p:cNvSpPr>
            <a:spLocks noChangeShapeType="1"/>
          </p:cNvSpPr>
          <p:nvPr/>
        </p:nvSpPr>
        <p:spPr bwMode="auto">
          <a:xfrm>
            <a:off x="3505200" y="2986088"/>
            <a:ext cx="0" cy="1219200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86" name="Line 77"/>
          <p:cNvSpPr>
            <a:spLocks noChangeShapeType="1"/>
          </p:cNvSpPr>
          <p:nvPr/>
        </p:nvSpPr>
        <p:spPr bwMode="auto">
          <a:xfrm>
            <a:off x="3505200" y="3262313"/>
            <a:ext cx="533400" cy="0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83" name="Text Box 78"/>
          <p:cNvSpPr txBox="1">
            <a:spLocks noChangeArrowheads="1"/>
          </p:cNvSpPr>
          <p:nvPr/>
        </p:nvSpPr>
        <p:spPr bwMode="auto">
          <a:xfrm>
            <a:off x="1738313" y="3078163"/>
            <a:ext cx="228600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050" b="1">
                <a:solidFill>
                  <a:srgbClr val="FFFF00"/>
                </a:solidFill>
                <a:latin typeface="Arial" charset="0"/>
              </a:rPr>
              <a:t>\</a:t>
            </a:r>
          </a:p>
        </p:txBody>
      </p:sp>
      <p:sp>
        <p:nvSpPr>
          <p:cNvPr id="15384" name="Text Box 79"/>
          <p:cNvSpPr txBox="1">
            <a:spLocks noChangeArrowheads="1"/>
          </p:cNvSpPr>
          <p:nvPr/>
        </p:nvSpPr>
        <p:spPr bwMode="auto">
          <a:xfrm>
            <a:off x="2847975" y="3043238"/>
            <a:ext cx="228600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050" b="1">
                <a:solidFill>
                  <a:srgbClr val="FFFF00"/>
                </a:solidFill>
                <a:latin typeface="Arial" charset="0"/>
              </a:rPr>
              <a:t>\</a:t>
            </a:r>
          </a:p>
        </p:txBody>
      </p:sp>
      <p:sp>
        <p:nvSpPr>
          <p:cNvPr id="15385" name="Text Box 80"/>
          <p:cNvSpPr txBox="1">
            <a:spLocks noChangeArrowheads="1"/>
          </p:cNvSpPr>
          <p:nvPr/>
        </p:nvSpPr>
        <p:spPr bwMode="auto">
          <a:xfrm>
            <a:off x="3624263" y="3024188"/>
            <a:ext cx="228600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050" b="1">
                <a:solidFill>
                  <a:srgbClr val="FFFF00"/>
                </a:solidFill>
                <a:latin typeface="Arial" charset="0"/>
              </a:rPr>
              <a:t>\</a:t>
            </a:r>
          </a:p>
        </p:txBody>
      </p:sp>
      <p:sp>
        <p:nvSpPr>
          <p:cNvPr id="11290" name="Text Box 81"/>
          <p:cNvSpPr txBox="1">
            <a:spLocks noChangeArrowheads="1"/>
          </p:cNvSpPr>
          <p:nvPr/>
        </p:nvSpPr>
        <p:spPr bwMode="auto">
          <a:xfrm>
            <a:off x="2743200" y="4572000"/>
            <a:ext cx="838200" cy="760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sz="1400" b="1">
                <a:solidFill>
                  <a:srgbClr val="FFFFFF"/>
                </a:solidFill>
                <a:latin typeface="Arial" pitchFamily="34" charset="0"/>
              </a:rPr>
              <a:t>1 7,4 0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sz="1400" b="1">
                <a:solidFill>
                  <a:srgbClr val="FFFFFF"/>
                </a:solidFill>
                <a:latin typeface="Arial" pitchFamily="34" charset="0"/>
              </a:rPr>
              <a:t>0 2 9 0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sz="1400" b="1">
                <a:solidFill>
                  <a:srgbClr val="FFFFFF"/>
                </a:solidFill>
                <a:latin typeface="Arial" pitchFamily="34" charset="0"/>
              </a:rPr>
              <a:t>   0 0 0</a:t>
            </a:r>
          </a:p>
        </p:txBody>
      </p:sp>
      <p:sp>
        <p:nvSpPr>
          <p:cNvPr id="11291" name="Text Box 82"/>
          <p:cNvSpPr txBox="1">
            <a:spLocks noChangeArrowheads="1"/>
          </p:cNvSpPr>
          <p:nvPr/>
        </p:nvSpPr>
        <p:spPr bwMode="auto">
          <a:xfrm>
            <a:off x="3657600" y="4572000"/>
            <a:ext cx="8382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sz="1400" b="1">
                <a:solidFill>
                  <a:srgbClr val="FFFFFF"/>
                </a:solidFill>
                <a:latin typeface="Arial" pitchFamily="34" charset="0"/>
              </a:rPr>
              <a:t>1,4 5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sz="1400" b="1">
                <a:solidFill>
                  <a:srgbClr val="FFFFFF"/>
                </a:solidFill>
                <a:latin typeface="Arial" pitchFamily="34" charset="0"/>
              </a:rPr>
              <a:t>1 2</a:t>
            </a:r>
          </a:p>
        </p:txBody>
      </p:sp>
      <p:sp>
        <p:nvSpPr>
          <p:cNvPr id="11292" name="Line 83"/>
          <p:cNvSpPr>
            <a:spLocks noChangeShapeType="1"/>
          </p:cNvSpPr>
          <p:nvPr/>
        </p:nvSpPr>
        <p:spPr bwMode="auto">
          <a:xfrm>
            <a:off x="1800225" y="4572000"/>
            <a:ext cx="0" cy="1371600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93" name="Line 84"/>
          <p:cNvSpPr>
            <a:spLocks noChangeShapeType="1"/>
          </p:cNvSpPr>
          <p:nvPr/>
        </p:nvSpPr>
        <p:spPr bwMode="auto">
          <a:xfrm>
            <a:off x="3657600" y="4572000"/>
            <a:ext cx="0" cy="838200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94" name="Line 85"/>
          <p:cNvSpPr>
            <a:spLocks noChangeShapeType="1"/>
          </p:cNvSpPr>
          <p:nvPr/>
        </p:nvSpPr>
        <p:spPr bwMode="auto">
          <a:xfrm>
            <a:off x="3657600" y="4848225"/>
            <a:ext cx="609600" cy="0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91" name="Text Box 86"/>
          <p:cNvSpPr txBox="1">
            <a:spLocks noChangeArrowheads="1"/>
          </p:cNvSpPr>
          <p:nvPr/>
        </p:nvSpPr>
        <p:spPr bwMode="auto">
          <a:xfrm>
            <a:off x="3028950" y="4643438"/>
            <a:ext cx="228600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050" b="1">
                <a:solidFill>
                  <a:srgbClr val="FFFF00"/>
                </a:solidFill>
                <a:latin typeface="Arial" charset="0"/>
              </a:rPr>
              <a:t>\</a:t>
            </a:r>
          </a:p>
        </p:txBody>
      </p:sp>
      <p:sp>
        <p:nvSpPr>
          <p:cNvPr id="15392" name="Text Box 87"/>
          <p:cNvSpPr txBox="1">
            <a:spLocks noChangeArrowheads="1"/>
          </p:cNvSpPr>
          <p:nvPr/>
        </p:nvSpPr>
        <p:spPr bwMode="auto">
          <a:xfrm>
            <a:off x="3781425" y="4643438"/>
            <a:ext cx="228600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050" b="1">
                <a:solidFill>
                  <a:srgbClr val="FFFF00"/>
                </a:solidFill>
                <a:latin typeface="Arial" charset="0"/>
              </a:rPr>
              <a:t>\</a:t>
            </a:r>
          </a:p>
        </p:txBody>
      </p:sp>
      <p:sp>
        <p:nvSpPr>
          <p:cNvPr id="11297" name="Text Box 96"/>
          <p:cNvSpPr txBox="1">
            <a:spLocks noChangeArrowheads="1"/>
          </p:cNvSpPr>
          <p:nvPr/>
        </p:nvSpPr>
        <p:spPr bwMode="auto">
          <a:xfrm>
            <a:off x="1752600" y="533400"/>
            <a:ext cx="6096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800" b="1" u="sng">
                <a:solidFill>
                  <a:schemeClr val="bg1"/>
                </a:solidFill>
                <a:latin typeface="Arial" pitchFamily="34" charset="0"/>
              </a:rPr>
              <a:t>Toán:</a:t>
            </a:r>
            <a:r>
              <a:rPr lang="en-US" sz="1400">
                <a:latin typeface="Arial" pitchFamily="34" charset="0"/>
              </a:rPr>
              <a:t> </a:t>
            </a:r>
            <a:r>
              <a:rPr lang="en-US" sz="1400" b="1">
                <a:solidFill>
                  <a:srgbClr val="FFFF00"/>
                </a:solidFill>
                <a:latin typeface="Arial" pitchFamily="34" charset="0"/>
              </a:rPr>
              <a:t>CHIA MỘT SỐ THẬP PHÂN CHO MỘT SỐ THẬP PHÂN</a:t>
            </a:r>
          </a:p>
        </p:txBody>
      </p:sp>
      <p:sp>
        <p:nvSpPr>
          <p:cNvPr id="11298" name="Text Box 97"/>
          <p:cNvSpPr txBox="1">
            <a:spLocks noChangeArrowheads="1"/>
          </p:cNvSpPr>
          <p:nvPr/>
        </p:nvSpPr>
        <p:spPr bwMode="auto">
          <a:xfrm>
            <a:off x="4191000" y="914400"/>
            <a:ext cx="14478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400" b="1">
                <a:solidFill>
                  <a:srgbClr val="E7F620"/>
                </a:solidFill>
                <a:latin typeface="Arial" pitchFamily="34" charset="0"/>
                <a:sym typeface="Wingdings" pitchFamily="2" charset="2"/>
              </a:rPr>
              <a:t></a:t>
            </a:r>
          </a:p>
        </p:txBody>
      </p:sp>
      <p:sp>
        <p:nvSpPr>
          <p:cNvPr id="11299" name="Line 98"/>
          <p:cNvSpPr>
            <a:spLocks noChangeShapeType="1"/>
          </p:cNvSpPr>
          <p:nvPr/>
        </p:nvSpPr>
        <p:spPr bwMode="auto">
          <a:xfrm>
            <a:off x="5029200" y="1143000"/>
            <a:ext cx="3886200" cy="0"/>
          </a:xfrm>
          <a:prstGeom prst="line">
            <a:avLst/>
          </a:prstGeom>
          <a:noFill/>
          <a:ln w="76200">
            <a:pattFill prst="solidDmnd">
              <a:fgClr>
                <a:schemeClr val="bg1"/>
              </a:fgClr>
              <a:bgClr>
                <a:srgbClr val="FF00FF"/>
              </a:bgClr>
            </a:patt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300" name="Line 99"/>
          <p:cNvSpPr>
            <a:spLocks noChangeShapeType="1"/>
          </p:cNvSpPr>
          <p:nvPr/>
        </p:nvSpPr>
        <p:spPr bwMode="auto">
          <a:xfrm>
            <a:off x="304800" y="1143000"/>
            <a:ext cx="3886200" cy="0"/>
          </a:xfrm>
          <a:prstGeom prst="line">
            <a:avLst/>
          </a:prstGeom>
          <a:noFill/>
          <a:ln w="76200">
            <a:pattFill prst="solidDmnd">
              <a:fgClr>
                <a:srgbClr val="FFFFFF"/>
              </a:fgClr>
              <a:bgClr>
                <a:srgbClr val="FF00FF"/>
              </a:bgClr>
            </a:patt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301" name="Text Box 100"/>
          <p:cNvSpPr txBox="1">
            <a:spLocks noChangeArrowheads="1"/>
          </p:cNvSpPr>
          <p:nvPr/>
        </p:nvSpPr>
        <p:spPr bwMode="auto">
          <a:xfrm>
            <a:off x="138113" y="2743200"/>
            <a:ext cx="4572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>
                <a:solidFill>
                  <a:srgbClr val="FFFFFF"/>
                </a:solidFill>
                <a:latin typeface="Arial" pitchFamily="34" charset="0"/>
              </a:rPr>
              <a:t>O</a:t>
            </a:r>
          </a:p>
        </p:txBody>
      </p:sp>
      <p:sp>
        <p:nvSpPr>
          <p:cNvPr id="11302" name="Text Box 101"/>
          <p:cNvSpPr txBox="1">
            <a:spLocks noChangeArrowheads="1"/>
          </p:cNvSpPr>
          <p:nvPr/>
        </p:nvSpPr>
        <p:spPr bwMode="auto">
          <a:xfrm>
            <a:off x="138113" y="1524000"/>
            <a:ext cx="4572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>
                <a:solidFill>
                  <a:srgbClr val="FFFFFF"/>
                </a:solidFill>
                <a:latin typeface="Arial" pitchFamily="34" charset="0"/>
              </a:rPr>
              <a:t>B</a:t>
            </a:r>
          </a:p>
        </p:txBody>
      </p:sp>
      <p:sp>
        <p:nvSpPr>
          <p:cNvPr id="11303" name="Text Box 102"/>
          <p:cNvSpPr txBox="1">
            <a:spLocks noChangeArrowheads="1"/>
          </p:cNvSpPr>
          <p:nvPr/>
        </p:nvSpPr>
        <p:spPr bwMode="auto">
          <a:xfrm>
            <a:off x="152400" y="3519488"/>
            <a:ext cx="4572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>
                <a:solidFill>
                  <a:srgbClr val="FFFFFF"/>
                </a:solidFill>
                <a:latin typeface="Arial" pitchFamily="34" charset="0"/>
              </a:rPr>
              <a:t>V</a:t>
            </a:r>
          </a:p>
        </p:txBody>
      </p:sp>
      <p:sp>
        <p:nvSpPr>
          <p:cNvPr id="11304" name="Text Box 103"/>
          <p:cNvSpPr txBox="1">
            <a:spLocks noChangeArrowheads="1"/>
          </p:cNvSpPr>
          <p:nvPr/>
        </p:nvSpPr>
        <p:spPr bwMode="auto">
          <a:xfrm>
            <a:off x="138113" y="3138488"/>
            <a:ext cx="4572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>
                <a:solidFill>
                  <a:srgbClr val="FFFFFF"/>
                </a:solidFill>
                <a:latin typeface="Arial" pitchFamily="34" charset="0"/>
              </a:rPr>
              <a:t>S</a:t>
            </a:r>
          </a:p>
        </p:txBody>
      </p:sp>
      <p:sp>
        <p:nvSpPr>
          <p:cNvPr id="11305" name="Text Box 104"/>
          <p:cNvSpPr txBox="1">
            <a:spLocks noChangeArrowheads="1"/>
          </p:cNvSpPr>
          <p:nvPr/>
        </p:nvSpPr>
        <p:spPr bwMode="auto">
          <a:xfrm>
            <a:off x="138113" y="2376488"/>
            <a:ext cx="4572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>
                <a:solidFill>
                  <a:srgbClr val="FFFFFF"/>
                </a:solidFill>
                <a:latin typeface="Arial" pitchFamily="34" charset="0"/>
              </a:rPr>
              <a:t>N</a:t>
            </a:r>
          </a:p>
        </p:txBody>
      </p:sp>
      <p:sp>
        <p:nvSpPr>
          <p:cNvPr id="11306" name="Text Box 105"/>
          <p:cNvSpPr txBox="1">
            <a:spLocks noChangeArrowheads="1"/>
          </p:cNvSpPr>
          <p:nvPr/>
        </p:nvSpPr>
        <p:spPr bwMode="auto">
          <a:xfrm>
            <a:off x="138113" y="1995488"/>
            <a:ext cx="4572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>
                <a:solidFill>
                  <a:srgbClr val="FFFFFF"/>
                </a:solidFill>
                <a:latin typeface="Arial" pitchFamily="34" charset="0"/>
              </a:rPr>
              <a:t>Đ</a:t>
            </a:r>
          </a:p>
        </p:txBody>
      </p:sp>
      <p:sp>
        <p:nvSpPr>
          <p:cNvPr id="11370" name="Oval 106"/>
          <p:cNvSpPr>
            <a:spLocks noChangeArrowheads="1"/>
          </p:cNvSpPr>
          <p:nvPr/>
        </p:nvSpPr>
        <p:spPr bwMode="auto">
          <a:xfrm>
            <a:off x="109538" y="1981200"/>
            <a:ext cx="381000" cy="381000"/>
          </a:xfrm>
          <a:prstGeom prst="ellips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600">
              <a:latin typeface="Arial" pitchFamily="34" charset="0"/>
            </a:endParaRPr>
          </a:p>
        </p:txBody>
      </p:sp>
      <p:sp>
        <p:nvSpPr>
          <p:cNvPr id="11371" name="Oval 107"/>
          <p:cNvSpPr>
            <a:spLocks noChangeArrowheads="1"/>
          </p:cNvSpPr>
          <p:nvPr/>
        </p:nvSpPr>
        <p:spPr bwMode="auto">
          <a:xfrm>
            <a:off x="4800600" y="2667000"/>
            <a:ext cx="304800" cy="304800"/>
          </a:xfrm>
          <a:prstGeom prst="ellipse">
            <a:avLst/>
          </a:prstGeom>
          <a:solidFill>
            <a:srgbClr val="0000FF"/>
          </a:solidFill>
          <a:ln w="9525">
            <a:solidFill>
              <a:srgbClr val="FFFFFF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b="1">
                <a:solidFill>
                  <a:schemeClr val="bg1"/>
                </a:solidFill>
                <a:latin typeface="Arial" pitchFamily="34" charset="0"/>
              </a:rPr>
              <a:t>2</a:t>
            </a:r>
          </a:p>
        </p:txBody>
      </p:sp>
      <p:sp>
        <p:nvSpPr>
          <p:cNvPr id="11372" name="Text Box 108"/>
          <p:cNvSpPr txBox="1">
            <a:spLocks noChangeArrowheads="1"/>
          </p:cNvSpPr>
          <p:nvPr/>
        </p:nvSpPr>
        <p:spPr bwMode="auto">
          <a:xfrm>
            <a:off x="4876800" y="3627438"/>
            <a:ext cx="1371600" cy="760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sz="1400" b="1">
                <a:solidFill>
                  <a:srgbClr val="66FF33"/>
                </a:solidFill>
                <a:latin typeface="Arial" pitchFamily="34" charset="0"/>
              </a:rPr>
              <a:t>Tóm tắt:  	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sz="1400" b="1">
                <a:solidFill>
                  <a:srgbClr val="66FF33"/>
                </a:solidFill>
                <a:latin typeface="Arial" pitchFamily="34" charset="0"/>
              </a:rPr>
              <a:t>4,5</a:t>
            </a:r>
            <a:r>
              <a:rPr lang="en-US" sz="1400" b="1" i="1">
                <a:solidFill>
                  <a:srgbClr val="66FF33"/>
                </a:solidFill>
                <a:latin typeface="Arial" pitchFamily="34" charset="0"/>
              </a:rPr>
              <a:t>l</a:t>
            </a:r>
            <a:r>
              <a:rPr lang="en-US" sz="1400" b="1">
                <a:solidFill>
                  <a:srgbClr val="66FF33"/>
                </a:solidFill>
                <a:latin typeface="Arial" pitchFamily="34" charset="0"/>
              </a:rPr>
              <a:t> : 3,42kg 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sz="1400" b="1">
                <a:solidFill>
                  <a:srgbClr val="66FF33"/>
                </a:solidFill>
                <a:latin typeface="Arial" pitchFamily="34" charset="0"/>
              </a:rPr>
              <a:t>8 </a:t>
            </a:r>
            <a:r>
              <a:rPr lang="en-US" sz="1400" b="1" i="1">
                <a:solidFill>
                  <a:srgbClr val="66FF33"/>
                </a:solidFill>
                <a:latin typeface="Arial" pitchFamily="34" charset="0"/>
              </a:rPr>
              <a:t>l   </a:t>
            </a:r>
            <a:r>
              <a:rPr lang="en-US" sz="1400" b="1">
                <a:solidFill>
                  <a:srgbClr val="66FF33"/>
                </a:solidFill>
                <a:latin typeface="Arial" pitchFamily="34" charset="0"/>
              </a:rPr>
              <a:t>: </a:t>
            </a:r>
            <a:r>
              <a:rPr lang="en-US" sz="1400">
                <a:solidFill>
                  <a:srgbClr val="66FF33"/>
                </a:solidFill>
                <a:latin typeface="Arial" pitchFamily="34" charset="0"/>
              </a:rPr>
              <a:t>...</a:t>
            </a:r>
            <a:r>
              <a:rPr lang="en-US" sz="1400" b="1">
                <a:solidFill>
                  <a:srgbClr val="66FF33"/>
                </a:solidFill>
                <a:latin typeface="Arial" pitchFamily="34" charset="0"/>
              </a:rPr>
              <a:t> kg ?</a:t>
            </a:r>
          </a:p>
        </p:txBody>
      </p:sp>
      <p:sp>
        <p:nvSpPr>
          <p:cNvPr id="11373" name="Text Box 109"/>
          <p:cNvSpPr txBox="1">
            <a:spLocks noChangeArrowheads="1"/>
          </p:cNvSpPr>
          <p:nvPr/>
        </p:nvSpPr>
        <p:spPr bwMode="auto">
          <a:xfrm>
            <a:off x="5943600" y="3398838"/>
            <a:ext cx="2971800" cy="1535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1400" b="1" u="sng">
                <a:solidFill>
                  <a:srgbClr val="FFFFFF"/>
                </a:solidFill>
                <a:latin typeface="Arial" pitchFamily="34" charset="0"/>
              </a:rPr>
              <a:t>Bài giải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1400" b="1">
                <a:solidFill>
                  <a:srgbClr val="FFFFFF"/>
                </a:solidFill>
                <a:latin typeface="Arial" pitchFamily="34" charset="0"/>
              </a:rPr>
              <a:t>1 lít dầu hoả cân nặng là: 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1400" b="1">
                <a:solidFill>
                  <a:srgbClr val="FFFFFF"/>
                </a:solidFill>
                <a:latin typeface="Arial" pitchFamily="34" charset="0"/>
              </a:rPr>
              <a:t>3,42 : 4,5 = 0,76 (kg)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1400" b="1">
                <a:solidFill>
                  <a:srgbClr val="FFFFFF"/>
                </a:solidFill>
                <a:latin typeface="Arial" pitchFamily="34" charset="0"/>
              </a:rPr>
              <a:t>8 lít dầu hoả cân nặng là: 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1400" b="1">
                <a:solidFill>
                  <a:srgbClr val="FFFFFF"/>
                </a:solidFill>
                <a:latin typeface="Arial" pitchFamily="34" charset="0"/>
              </a:rPr>
              <a:t>0,76 </a:t>
            </a:r>
            <a:r>
              <a:rPr lang="en-US" sz="1400">
                <a:solidFill>
                  <a:srgbClr val="FFFFFF"/>
                </a:solidFill>
                <a:latin typeface="Arial" pitchFamily="34" charset="0"/>
              </a:rPr>
              <a:t>x</a:t>
            </a:r>
            <a:r>
              <a:rPr lang="en-US" sz="1400" b="1">
                <a:solidFill>
                  <a:srgbClr val="FFFFFF"/>
                </a:solidFill>
                <a:latin typeface="Arial" pitchFamily="34" charset="0"/>
              </a:rPr>
              <a:t> 8 = 6,08 (kg)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1400" b="1">
                <a:solidFill>
                  <a:srgbClr val="FFFFFF"/>
                </a:solidFill>
                <a:latin typeface="Arial" pitchFamily="34" charset="0"/>
              </a:rPr>
              <a:t>Đáp số: 6,08 kg</a:t>
            </a:r>
          </a:p>
        </p:txBody>
      </p:sp>
      <p:sp>
        <p:nvSpPr>
          <p:cNvPr id="11374" name="Text Box 110"/>
          <p:cNvSpPr txBox="1">
            <a:spLocks noChangeArrowheads="1"/>
          </p:cNvSpPr>
          <p:nvPr/>
        </p:nvSpPr>
        <p:spPr bwMode="auto">
          <a:xfrm>
            <a:off x="5105400" y="2667000"/>
            <a:ext cx="3429000" cy="73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1400" b="1">
                <a:solidFill>
                  <a:srgbClr val="FFFFFF"/>
                </a:solidFill>
                <a:latin typeface="Arial" pitchFamily="34" charset="0"/>
              </a:rPr>
              <a:t>Biết 4,5</a:t>
            </a:r>
            <a:r>
              <a:rPr lang="en-US" sz="1400" b="1" i="1">
                <a:solidFill>
                  <a:srgbClr val="FFFFFF"/>
                </a:solidFill>
                <a:latin typeface="Arial" pitchFamily="34" charset="0"/>
              </a:rPr>
              <a:t>l</a:t>
            </a:r>
            <a:r>
              <a:rPr lang="en-US" sz="1400" b="1">
                <a:solidFill>
                  <a:srgbClr val="FFFFFF"/>
                </a:solidFill>
                <a:latin typeface="Arial" pitchFamily="34" charset="0"/>
              </a:rPr>
              <a:t> dầu hoả cân nặng 3,42kg. Hỏi 8</a:t>
            </a:r>
            <a:r>
              <a:rPr lang="en-US" sz="1400" b="1" i="1">
                <a:solidFill>
                  <a:srgbClr val="FFFFFF"/>
                </a:solidFill>
                <a:latin typeface="Arial" pitchFamily="34" charset="0"/>
              </a:rPr>
              <a:t>l </a:t>
            </a:r>
            <a:r>
              <a:rPr lang="en-US" sz="1400" b="1">
                <a:solidFill>
                  <a:srgbClr val="FFFFFF"/>
                </a:solidFill>
                <a:latin typeface="Arial" pitchFamily="34" charset="0"/>
              </a:rPr>
              <a:t>dầu hoả cân nặng bao nhiêu ki-lô-gam?</a:t>
            </a:r>
            <a:endParaRPr lang="en-US" sz="1400" b="1" i="1">
              <a:solidFill>
                <a:srgbClr val="FFFFFF"/>
              </a:solidFill>
              <a:latin typeface="Arial" pitchFamily="34" charset="0"/>
            </a:endParaRPr>
          </a:p>
        </p:txBody>
      </p:sp>
      <p:sp>
        <p:nvSpPr>
          <p:cNvPr id="11312" name="Line 111"/>
          <p:cNvSpPr>
            <a:spLocks noChangeShapeType="1"/>
          </p:cNvSpPr>
          <p:nvPr/>
        </p:nvSpPr>
        <p:spPr bwMode="auto">
          <a:xfrm>
            <a:off x="4572000" y="2514600"/>
            <a:ext cx="0" cy="43434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378" name="Oval 114"/>
          <p:cNvSpPr>
            <a:spLocks noChangeArrowheads="1"/>
          </p:cNvSpPr>
          <p:nvPr/>
        </p:nvSpPr>
        <p:spPr bwMode="auto">
          <a:xfrm>
            <a:off x="104775" y="3505200"/>
            <a:ext cx="381000" cy="381000"/>
          </a:xfrm>
          <a:prstGeom prst="ellips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600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repeatCount="indefinite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11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" dur="80"/>
                                        <p:tgtEl>
                                          <p:spTgt spid="1137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" dur="80"/>
                                        <p:tgtEl>
                                          <p:spTgt spid="1137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80"/>
                                        <p:tgtEl>
                                          <p:spTgt spid="1137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80"/>
                            </p:stCondLst>
                            <p:childTnLst>
                              <p:par>
                                <p:cTn id="1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" dur="80"/>
                                        <p:tgtEl>
                                          <p:spTgt spid="1137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" dur="80"/>
                                        <p:tgtEl>
                                          <p:spTgt spid="113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80"/>
                                        <p:tgtEl>
                                          <p:spTgt spid="113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4680"/>
                            </p:stCondLst>
                            <p:childTnLst>
                              <p:par>
                                <p:cTn id="21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2" dur="500"/>
                                        <p:tgtEl>
                                          <p:spTgt spid="113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0" presetClass="entr" presetSubtype="0" repeatCount="indefinite" fill="hold" grpId="0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8" dur="2000"/>
                                        <p:tgtEl>
                                          <p:spTgt spid="11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3" dur="80"/>
                                        <p:tgtEl>
                                          <p:spTgt spid="1137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4" dur="80"/>
                                        <p:tgtEl>
                                          <p:spTgt spid="1137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80"/>
                                        <p:tgtEl>
                                          <p:spTgt spid="1137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7" dur="500"/>
                                        <p:tgtEl>
                                          <p:spTgt spid="113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1120"/>
                            </p:stCondLst>
                            <p:childTnLst>
                              <p:par>
                                <p:cTn id="40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1137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1137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1137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70" grpId="0" animBg="1"/>
      <p:bldP spid="11370" grpId="1" animBg="1"/>
      <p:bldP spid="11371" grpId="0" animBg="1"/>
      <p:bldP spid="11372" grpId="0"/>
      <p:bldP spid="11373" grpId="0"/>
      <p:bldP spid="11374" grpId="0"/>
      <p:bldP spid="11378" grpId="0" animBg="1"/>
      <p:bldP spid="11378" grpId="1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1163</TotalTime>
  <Words>1991</Words>
  <Application>Microsoft Office PowerPoint</Application>
  <PresentationFormat>On-screen Show (4:3)</PresentationFormat>
  <Paragraphs>428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9" baseType="lpstr">
      <vt:lpstr>.VnArial Narrow</vt:lpstr>
      <vt:lpstr>Arial</vt:lpstr>
      <vt:lpstr>Lucida Sans</vt:lpstr>
      <vt:lpstr>Book Antiqua</vt:lpstr>
      <vt:lpstr>Wingdings 2</vt:lpstr>
      <vt:lpstr>Wingdings</vt:lpstr>
      <vt:lpstr>Wingdings 3</vt:lpstr>
      <vt:lpstr>Symbol</vt:lpstr>
      <vt:lpstr>Apex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Company>164A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Windows xp sp2 Full</dc:creator>
  <cp:lastModifiedBy>CSTeam</cp:lastModifiedBy>
  <cp:revision>92</cp:revision>
  <dcterms:created xsi:type="dcterms:W3CDTF">2007-11-13T14:37:08Z</dcterms:created>
  <dcterms:modified xsi:type="dcterms:W3CDTF">2016-06-30T03:34:41Z</dcterms:modified>
</cp:coreProperties>
</file>